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6" r:id="rId3"/>
    <p:sldId id="263" r:id="rId4"/>
    <p:sldId id="268" r:id="rId5"/>
    <p:sldId id="269" r:id="rId6"/>
    <p:sldId id="265" r:id="rId7"/>
    <p:sldId id="258" r:id="rId8"/>
    <p:sldId id="262" r:id="rId9"/>
    <p:sldId id="261" r:id="rId10"/>
    <p:sldId id="259" r:id="rId11"/>
    <p:sldId id="26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5DAF2-EE5F-4D27-B493-6A16B295E73A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00250-39DF-4B66-994D-7418F298B70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Vn 3 – New route sildes</a:t>
            </a:r>
            <a:r>
              <a:rPr lang="en-GB" baseline="0" smtClean="0"/>
              <a:t> + SH, HW (5-Oct)</a:t>
            </a:r>
          </a:p>
          <a:p>
            <a:r>
              <a:rPr lang="en-GB" baseline="0" smtClean="0"/>
              <a:t>Vn 4 – Minor changes to 1</a:t>
            </a:r>
            <a:r>
              <a:rPr lang="en-GB" baseline="30000" smtClean="0"/>
              <a:t>st</a:t>
            </a:r>
            <a:r>
              <a:rPr lang="en-GB" baseline="0" smtClean="0"/>
              <a:t> &amp; last slides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00250-39DF-4B66-994D-7418F298B70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A948-7078-451D-A42D-762EDC3AF90B}" type="datetimeFigureOut">
              <a:rPr lang="en-GB" smtClean="0"/>
              <a:pPr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3559-2D82-4C3E-BF04-79AD9B0A851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LOGO A_head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267744" cy="375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en-GB" smtClean="0"/>
              <a:t>AONB access roads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304256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GB" sz="2000" smtClean="0">
                <a:solidFill>
                  <a:schemeClr val="tx2">
                    <a:lumMod val="75000"/>
                  </a:schemeClr>
                </a:solidFill>
              </a:rPr>
              <a:t>All HGV journey numbers taken from Environmental Survey</a:t>
            </a:r>
          </a:p>
          <a:p>
            <a:pPr algn="l">
              <a:buFont typeface="Wingdings" pitchFamily="2" charset="2"/>
              <a:buChar char="Ø"/>
            </a:pPr>
            <a:r>
              <a:rPr lang="en-GB" sz="2000" smtClean="0">
                <a:solidFill>
                  <a:schemeClr val="tx2">
                    <a:lumMod val="75000"/>
                  </a:schemeClr>
                </a:solidFill>
              </a:rPr>
              <a:t>Assume compounds beyond Bowood Lane use B4009-A4129 route</a:t>
            </a:r>
          </a:p>
          <a:p>
            <a:pPr algn="l">
              <a:buFont typeface="Wingdings" pitchFamily="2" charset="2"/>
              <a:buChar char="Ø"/>
            </a:pPr>
            <a:r>
              <a:rPr lang="en-GB" sz="2000" smtClean="0">
                <a:solidFill>
                  <a:schemeClr val="tx2">
                    <a:lumMod val="75000"/>
                  </a:schemeClr>
                </a:solidFill>
              </a:rPr>
              <a:t>Objective – to get HGVs off the A413 &amp; onto the trace wherever possible</a:t>
            </a:r>
          </a:p>
          <a:p>
            <a:pPr algn="l">
              <a:buFont typeface="Wingdings" pitchFamily="2" charset="2"/>
              <a:buChar char="Ø"/>
            </a:pPr>
            <a:r>
              <a:rPr lang="en-GB" sz="2000" smtClean="0">
                <a:solidFill>
                  <a:schemeClr val="tx2">
                    <a:lumMod val="75000"/>
                  </a:schemeClr>
                </a:solidFill>
              </a:rPr>
              <a:t>White Vans ( contractors) – we petitioned for an enforced “park &amp; ride” scheme, so not consirered further here</a:t>
            </a:r>
            <a:endParaRPr lang="en-GB" sz="200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eft Arrow 48"/>
          <p:cNvSpPr/>
          <p:nvPr/>
        </p:nvSpPr>
        <p:spPr>
          <a:xfrm>
            <a:off x="5796136" y="2132856"/>
            <a:ext cx="3240360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      .</a:t>
            </a:r>
          </a:p>
        </p:txBody>
      </p:sp>
      <p:sp>
        <p:nvSpPr>
          <p:cNvPr id="4" name="Left Arrow 3"/>
          <p:cNvSpPr/>
          <p:nvPr/>
        </p:nvSpPr>
        <p:spPr>
          <a:xfrm>
            <a:off x="251520" y="2132856"/>
            <a:ext cx="6120680" cy="504056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TRACE</a:t>
            </a:r>
          </a:p>
        </p:txBody>
      </p:sp>
      <p:sp>
        <p:nvSpPr>
          <p:cNvPr id="48" name="Left Arrow 47"/>
          <p:cNvSpPr/>
          <p:nvPr/>
        </p:nvSpPr>
        <p:spPr>
          <a:xfrm>
            <a:off x="1763688" y="2132856"/>
            <a:ext cx="2304256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648072"/>
          </a:xfrm>
        </p:spPr>
        <p:txBody>
          <a:bodyPr>
            <a:normAutofit/>
          </a:bodyPr>
          <a:lstStyle/>
          <a:p>
            <a:r>
              <a:rPr lang="en-GB" sz="2400" smtClean="0"/>
              <a:t>Access with new Mantles Wood road</a:t>
            </a:r>
            <a:endParaRPr lang="en-GB" sz="2400"/>
          </a:p>
        </p:txBody>
      </p:sp>
      <p:sp>
        <p:nvSpPr>
          <p:cNvPr id="7" name="Left Arrow 6"/>
          <p:cNvSpPr/>
          <p:nvPr/>
        </p:nvSpPr>
        <p:spPr>
          <a:xfrm rot="17773271">
            <a:off x="1487104" y="2608195"/>
            <a:ext cx="4185343" cy="50405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B485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619672" y="1628800"/>
            <a:ext cx="2448272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Kings La</a:t>
            </a:r>
          </a:p>
        </p:txBody>
      </p:sp>
      <p:sp>
        <p:nvSpPr>
          <p:cNvPr id="9" name="Right Arrow 8"/>
          <p:cNvSpPr/>
          <p:nvPr/>
        </p:nvSpPr>
        <p:spPr>
          <a:xfrm rot="2888670">
            <a:off x="1301364" y="2538106"/>
            <a:ext cx="2344257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Frith Hill</a:t>
            </a:r>
          </a:p>
        </p:txBody>
      </p:sp>
      <p:sp>
        <p:nvSpPr>
          <p:cNvPr id="10" name="Bent Arrow 9"/>
          <p:cNvSpPr/>
          <p:nvPr/>
        </p:nvSpPr>
        <p:spPr>
          <a:xfrm>
            <a:off x="539552" y="1628800"/>
            <a:ext cx="1296144" cy="648072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Potter Row</a:t>
            </a:r>
          </a:p>
        </p:txBody>
      </p:sp>
      <p:sp>
        <p:nvSpPr>
          <p:cNvPr id="12" name="Flowchart: Decision 11"/>
          <p:cNvSpPr/>
          <p:nvPr/>
        </p:nvSpPr>
        <p:spPr>
          <a:xfrm>
            <a:off x="179512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1403648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3851920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</a:t>
            </a:r>
          </a:p>
        </p:txBody>
      </p:sp>
      <p:sp>
        <p:nvSpPr>
          <p:cNvPr id="17" name="Right Arrow 16"/>
          <p:cNvSpPr/>
          <p:nvPr/>
        </p:nvSpPr>
        <p:spPr>
          <a:xfrm rot="20582158">
            <a:off x="2488926" y="3441942"/>
            <a:ext cx="6675498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A413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179512" y="4437112"/>
            <a:ext cx="2448272" cy="43204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 rot="20535683">
            <a:off x="4829599" y="3594685"/>
            <a:ext cx="3096344" cy="756084"/>
            <a:chOff x="5400092" y="4041068"/>
            <a:chExt cx="3096344" cy="756084"/>
          </a:xfrm>
        </p:grpSpPr>
        <p:sp>
          <p:nvSpPr>
            <p:cNvPr id="20" name="Bent Arrow 19"/>
            <p:cNvSpPr/>
            <p:nvPr/>
          </p:nvSpPr>
          <p:spPr>
            <a:xfrm rot="16200000">
              <a:off x="5688124" y="3753036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5400000" flipH="1">
              <a:off x="7596336" y="3789040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Plaque 21"/>
            <p:cNvSpPr/>
            <p:nvPr/>
          </p:nvSpPr>
          <p:spPr>
            <a:xfrm>
              <a:off x="6444208" y="4293096"/>
              <a:ext cx="1224136" cy="504056"/>
            </a:xfrm>
            <a:prstGeom prst="plaqu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Little Missenden</a:t>
              </a:r>
            </a:p>
          </p:txBody>
        </p:sp>
        <p:sp>
          <p:nvSpPr>
            <p:cNvPr id="23" name="Up Arrow 22"/>
            <p:cNvSpPr/>
            <p:nvPr/>
          </p:nvSpPr>
          <p:spPr>
            <a:xfrm>
              <a:off x="6948264" y="4077072"/>
              <a:ext cx="288032" cy="216024"/>
            </a:xfrm>
            <a:prstGeom prst="up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Bent Arrow 24"/>
          <p:cNvSpPr/>
          <p:nvPr/>
        </p:nvSpPr>
        <p:spPr>
          <a:xfrm rot="4320742" flipH="1">
            <a:off x="3167633" y="3809096"/>
            <a:ext cx="825803" cy="2120128"/>
          </a:xfrm>
          <a:prstGeom prst="bentArrow">
            <a:avLst>
              <a:gd name="adj1" fmla="val 21600"/>
              <a:gd name="adj2" fmla="val 20484"/>
              <a:gd name="adj3" fmla="val 25000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11760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Left-Right-Up Arrow 25"/>
          <p:cNvSpPr/>
          <p:nvPr/>
        </p:nvSpPr>
        <p:spPr>
          <a:xfrm>
            <a:off x="539552" y="4365104"/>
            <a:ext cx="2088232" cy="1440160"/>
          </a:xfrm>
          <a:prstGeom prst="leftRightUpArrow">
            <a:avLst>
              <a:gd name="adj1" fmla="val 14712"/>
              <a:gd name="adj2" fmla="val 19478"/>
              <a:gd name="adj3" fmla="val 2458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2051720" y="5229200"/>
            <a:ext cx="1296144" cy="576064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Great Missenden</a:t>
            </a:r>
          </a:p>
        </p:txBody>
      </p:sp>
      <p:sp>
        <p:nvSpPr>
          <p:cNvPr id="29" name="Oval 28"/>
          <p:cNvSpPr/>
          <p:nvPr/>
        </p:nvSpPr>
        <p:spPr>
          <a:xfrm>
            <a:off x="1259632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504" y="980728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Bowood &amp; Leather Lanes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95736" y="980728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Heath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‘green’ tunnel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92080" y="764704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Chilterns Tunnel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380312" y="908720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Little Miss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Vent Shaft</a:t>
            </a:r>
          </a:p>
        </p:txBody>
      </p: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647564" y="1412776"/>
            <a:ext cx="36004" cy="7200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051720" y="1412776"/>
            <a:ext cx="432048" cy="79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19872" y="1412776"/>
            <a:ext cx="792088" cy="8640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2"/>
            <a:endCxn id="16" idx="0"/>
          </p:cNvCxnSpPr>
          <p:nvPr/>
        </p:nvCxnSpPr>
        <p:spPr>
          <a:xfrm flipH="1">
            <a:off x="8064388" y="1340768"/>
            <a:ext cx="36004" cy="79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 rot="4375204">
            <a:off x="7949124" y="2560799"/>
            <a:ext cx="545274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7596336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</a:t>
            </a:r>
          </a:p>
        </p:txBody>
      </p:sp>
      <p:sp>
        <p:nvSpPr>
          <p:cNvPr id="53" name="Left-Right Arrow 52"/>
          <p:cNvSpPr/>
          <p:nvPr/>
        </p:nvSpPr>
        <p:spPr>
          <a:xfrm rot="20552132">
            <a:off x="4768487" y="3558095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</a:t>
            </a:r>
          </a:p>
        </p:txBody>
      </p:sp>
      <p:sp>
        <p:nvSpPr>
          <p:cNvPr id="54" name="Left-Right Arrow 53"/>
          <p:cNvSpPr/>
          <p:nvPr/>
        </p:nvSpPr>
        <p:spPr>
          <a:xfrm rot="20552132">
            <a:off x="8155426" y="2549984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84168" y="4869160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HGV trips per day </a:t>
            </a:r>
            <a:br>
              <a:rPr lang="en-GB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each direction</a:t>
            </a:r>
            <a:endParaRPr lang="en-GB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20767816">
            <a:off x="4499992" y="3429000"/>
            <a:ext cx="216024" cy="100811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44008" y="5085184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Deep Mill 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bridge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4644008" y="4149080"/>
            <a:ext cx="288032" cy="93610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-Right Arrow 49"/>
          <p:cNvSpPr/>
          <p:nvPr/>
        </p:nvSpPr>
        <p:spPr>
          <a:xfrm rot="20552132">
            <a:off x="6712703" y="2982032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155</a:t>
            </a:r>
          </a:p>
        </p:txBody>
      </p:sp>
      <p:sp>
        <p:nvSpPr>
          <p:cNvPr id="58" name="Left-Right Arrow 57"/>
          <p:cNvSpPr/>
          <p:nvPr/>
        </p:nvSpPr>
        <p:spPr>
          <a:xfrm>
            <a:off x="4716016" y="2132856"/>
            <a:ext cx="936104" cy="493452"/>
          </a:xfrm>
          <a:prstGeom prst="leftRightArrow">
            <a:avLst/>
          </a:prstGeom>
          <a:solidFill>
            <a:schemeClr val="bg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60" name="Right Arrow 59"/>
          <p:cNvSpPr/>
          <p:nvPr/>
        </p:nvSpPr>
        <p:spPr>
          <a:xfrm rot="4303177">
            <a:off x="5693131" y="2847959"/>
            <a:ext cx="1008109" cy="360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90</a:t>
            </a:r>
          </a:p>
        </p:txBody>
      </p:sp>
      <p:sp>
        <p:nvSpPr>
          <p:cNvPr id="63" name="Left Arrow 62"/>
          <p:cNvSpPr/>
          <p:nvPr/>
        </p:nvSpPr>
        <p:spPr>
          <a:xfrm>
            <a:off x="4211960" y="1196752"/>
            <a:ext cx="2952328" cy="36004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Hyde Heath             Road</a:t>
            </a:r>
          </a:p>
        </p:txBody>
      </p:sp>
      <p:sp>
        <p:nvSpPr>
          <p:cNvPr id="64" name="Bent Arrow 63"/>
          <p:cNvSpPr/>
          <p:nvPr/>
        </p:nvSpPr>
        <p:spPr>
          <a:xfrm flipH="1">
            <a:off x="5652120" y="1196752"/>
            <a:ext cx="648072" cy="1080120"/>
          </a:xfrm>
          <a:prstGeom prst="bentArrow">
            <a:avLst>
              <a:gd name="adj1" fmla="val 29899"/>
              <a:gd name="adj2" fmla="val 25000"/>
              <a:gd name="adj3" fmla="val 25000"/>
              <a:gd name="adj4" fmla="val 43750"/>
            </a:avLst>
          </a:prstGeom>
          <a:solidFill>
            <a:schemeClr val="tx2">
              <a:lumMod val="20000"/>
              <a:lumOff val="80000"/>
              <a:alpha val="29000"/>
            </a:schemeClr>
          </a:solidFill>
          <a:ln>
            <a:solidFill>
              <a:schemeClr val="accent1">
                <a:shade val="50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5580112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</a:p>
        </p:txBody>
      </p:sp>
      <p:cxnSp>
        <p:nvCxnSpPr>
          <p:cNvPr id="45" name="Straight Arrow Connector 44"/>
          <p:cNvCxnSpPr>
            <a:stCxn id="32" idx="2"/>
            <a:endCxn id="15" idx="0"/>
          </p:cNvCxnSpPr>
          <p:nvPr/>
        </p:nvCxnSpPr>
        <p:spPr>
          <a:xfrm flipH="1">
            <a:off x="6048164" y="1196752"/>
            <a:ext cx="36004" cy="93610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U-Turn Arrow 60"/>
          <p:cNvSpPr/>
          <p:nvPr/>
        </p:nvSpPr>
        <p:spPr>
          <a:xfrm rot="15138736">
            <a:off x="2652945" y="3883488"/>
            <a:ext cx="832573" cy="661191"/>
          </a:xfrm>
          <a:prstGeom prst="uturnArrow">
            <a:avLst>
              <a:gd name="adj1" fmla="val 37959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Left-Right Arrow 50"/>
          <p:cNvSpPr/>
          <p:nvPr/>
        </p:nvSpPr>
        <p:spPr>
          <a:xfrm rot="20441309">
            <a:off x="2755051" y="4217976"/>
            <a:ext cx="936104" cy="493452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62" name="Left-Right Arrow 61"/>
          <p:cNvSpPr/>
          <p:nvPr/>
        </p:nvSpPr>
        <p:spPr>
          <a:xfrm>
            <a:off x="683568" y="1628800"/>
            <a:ext cx="955642" cy="37496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eft Arrow 48"/>
          <p:cNvSpPr/>
          <p:nvPr/>
        </p:nvSpPr>
        <p:spPr>
          <a:xfrm>
            <a:off x="5796136" y="2132856"/>
            <a:ext cx="3240360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      .</a:t>
            </a:r>
          </a:p>
        </p:txBody>
      </p:sp>
      <p:sp>
        <p:nvSpPr>
          <p:cNvPr id="4" name="Left Arrow 3"/>
          <p:cNvSpPr/>
          <p:nvPr/>
        </p:nvSpPr>
        <p:spPr>
          <a:xfrm>
            <a:off x="251520" y="2132856"/>
            <a:ext cx="6120680" cy="504056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TRACE</a:t>
            </a:r>
          </a:p>
        </p:txBody>
      </p:sp>
      <p:sp>
        <p:nvSpPr>
          <p:cNvPr id="48" name="Left Arrow 47"/>
          <p:cNvSpPr/>
          <p:nvPr/>
        </p:nvSpPr>
        <p:spPr>
          <a:xfrm>
            <a:off x="1763688" y="2132856"/>
            <a:ext cx="2304256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648072"/>
          </a:xfrm>
        </p:spPr>
        <p:txBody>
          <a:bodyPr>
            <a:normAutofit/>
          </a:bodyPr>
          <a:lstStyle/>
          <a:p>
            <a:r>
              <a:rPr lang="en-GB" sz="2000" smtClean="0"/>
              <a:t>Access with new Mantles Wood &amp; S/Heath roads</a:t>
            </a:r>
            <a:endParaRPr lang="en-GB" sz="2000"/>
          </a:p>
        </p:txBody>
      </p:sp>
      <p:sp>
        <p:nvSpPr>
          <p:cNvPr id="7" name="Left Arrow 6"/>
          <p:cNvSpPr/>
          <p:nvPr/>
        </p:nvSpPr>
        <p:spPr>
          <a:xfrm rot="17773271">
            <a:off x="1487104" y="2608195"/>
            <a:ext cx="4185343" cy="50405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B485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619672" y="1628800"/>
            <a:ext cx="2448272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Kings La</a:t>
            </a:r>
          </a:p>
        </p:txBody>
      </p:sp>
      <p:sp>
        <p:nvSpPr>
          <p:cNvPr id="9" name="Right Arrow 8"/>
          <p:cNvSpPr/>
          <p:nvPr/>
        </p:nvSpPr>
        <p:spPr>
          <a:xfrm rot="2888670">
            <a:off x="1301364" y="2538106"/>
            <a:ext cx="2344257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Frith Hill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1403648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3851920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</a:t>
            </a:r>
          </a:p>
        </p:txBody>
      </p:sp>
      <p:sp>
        <p:nvSpPr>
          <p:cNvPr id="17" name="Right Arrow 16"/>
          <p:cNvSpPr/>
          <p:nvPr/>
        </p:nvSpPr>
        <p:spPr>
          <a:xfrm rot="20582158">
            <a:off x="2488926" y="3441942"/>
            <a:ext cx="6675498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A413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179512" y="4437112"/>
            <a:ext cx="2448272" cy="43204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 rot="20535683">
            <a:off x="4829599" y="3594685"/>
            <a:ext cx="3096344" cy="756084"/>
            <a:chOff x="5400092" y="4041068"/>
            <a:chExt cx="3096344" cy="756084"/>
          </a:xfrm>
        </p:grpSpPr>
        <p:sp>
          <p:nvSpPr>
            <p:cNvPr id="20" name="Bent Arrow 19"/>
            <p:cNvSpPr/>
            <p:nvPr/>
          </p:nvSpPr>
          <p:spPr>
            <a:xfrm rot="16200000">
              <a:off x="5688124" y="3753036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5400000" flipH="1">
              <a:off x="7596336" y="3789040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Plaque 21"/>
            <p:cNvSpPr/>
            <p:nvPr/>
          </p:nvSpPr>
          <p:spPr>
            <a:xfrm>
              <a:off x="6444208" y="4293096"/>
              <a:ext cx="1224136" cy="504056"/>
            </a:xfrm>
            <a:prstGeom prst="plaqu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Little Missenden</a:t>
              </a:r>
            </a:p>
          </p:txBody>
        </p:sp>
        <p:sp>
          <p:nvSpPr>
            <p:cNvPr id="23" name="Up Arrow 22"/>
            <p:cNvSpPr/>
            <p:nvPr/>
          </p:nvSpPr>
          <p:spPr>
            <a:xfrm>
              <a:off x="6948264" y="4077072"/>
              <a:ext cx="288032" cy="216024"/>
            </a:xfrm>
            <a:prstGeom prst="up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Bent Arrow 24"/>
          <p:cNvSpPr/>
          <p:nvPr/>
        </p:nvSpPr>
        <p:spPr>
          <a:xfrm rot="4320742" flipH="1">
            <a:off x="3167633" y="3809096"/>
            <a:ext cx="825803" cy="2120128"/>
          </a:xfrm>
          <a:prstGeom prst="bentArrow">
            <a:avLst>
              <a:gd name="adj1" fmla="val 21600"/>
              <a:gd name="adj2" fmla="val 20484"/>
              <a:gd name="adj3" fmla="val 25000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11760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Left-Right-Up Arrow 25"/>
          <p:cNvSpPr/>
          <p:nvPr/>
        </p:nvSpPr>
        <p:spPr>
          <a:xfrm>
            <a:off x="539552" y="4365104"/>
            <a:ext cx="2088232" cy="1440160"/>
          </a:xfrm>
          <a:prstGeom prst="leftRightUpArrow">
            <a:avLst>
              <a:gd name="adj1" fmla="val 14712"/>
              <a:gd name="adj2" fmla="val 19478"/>
              <a:gd name="adj3" fmla="val 2458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2051720" y="5229200"/>
            <a:ext cx="1296144" cy="576064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Great Missenden</a:t>
            </a:r>
          </a:p>
        </p:txBody>
      </p:sp>
      <p:sp>
        <p:nvSpPr>
          <p:cNvPr id="29" name="Oval 28"/>
          <p:cNvSpPr/>
          <p:nvPr/>
        </p:nvSpPr>
        <p:spPr>
          <a:xfrm>
            <a:off x="1259632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504" y="980728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Bowood &amp; Leather Lanes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95736" y="980728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Heath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‘green’ tunnel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364088" y="692696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Chilterns Tunnel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380312" y="908720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Little Miss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Vent Shaft</a:t>
            </a:r>
          </a:p>
        </p:txBody>
      </p: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647564" y="1412776"/>
            <a:ext cx="36004" cy="7200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051720" y="1412776"/>
            <a:ext cx="432048" cy="79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19872" y="1412776"/>
            <a:ext cx="792088" cy="8640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2" idx="2"/>
            <a:endCxn id="15" idx="0"/>
          </p:cNvCxnSpPr>
          <p:nvPr/>
        </p:nvCxnSpPr>
        <p:spPr>
          <a:xfrm flipH="1">
            <a:off x="6048164" y="1124744"/>
            <a:ext cx="108012" cy="100811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2"/>
            <a:endCxn id="16" idx="0"/>
          </p:cNvCxnSpPr>
          <p:nvPr/>
        </p:nvCxnSpPr>
        <p:spPr>
          <a:xfrm flipH="1">
            <a:off x="8064388" y="1340768"/>
            <a:ext cx="36004" cy="79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-Right Arrow 50"/>
          <p:cNvSpPr/>
          <p:nvPr/>
        </p:nvSpPr>
        <p:spPr>
          <a:xfrm rot="17755403">
            <a:off x="2586839" y="3672430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en-GB" sz="1400" b="1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ight Arrow 51"/>
          <p:cNvSpPr/>
          <p:nvPr/>
        </p:nvSpPr>
        <p:spPr>
          <a:xfrm rot="4375204">
            <a:off x="7949124" y="2560799"/>
            <a:ext cx="545274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7596336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</a:t>
            </a:r>
          </a:p>
        </p:txBody>
      </p:sp>
      <p:sp>
        <p:nvSpPr>
          <p:cNvPr id="53" name="Left-Right Arrow 52"/>
          <p:cNvSpPr/>
          <p:nvPr/>
        </p:nvSpPr>
        <p:spPr>
          <a:xfrm rot="20552132">
            <a:off x="4768487" y="3558095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</a:t>
            </a:r>
          </a:p>
        </p:txBody>
      </p:sp>
      <p:sp>
        <p:nvSpPr>
          <p:cNvPr id="54" name="Left-Right Arrow 53"/>
          <p:cNvSpPr/>
          <p:nvPr/>
        </p:nvSpPr>
        <p:spPr>
          <a:xfrm rot="20552132">
            <a:off x="8155426" y="2549984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84168" y="4869160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HGV trips per day </a:t>
            </a:r>
            <a:br>
              <a:rPr lang="en-GB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each direction</a:t>
            </a:r>
            <a:endParaRPr lang="en-GB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20767816">
            <a:off x="4499992" y="3429000"/>
            <a:ext cx="216024" cy="100811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44008" y="5085184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Deep Mill 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bridge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4644008" y="4149080"/>
            <a:ext cx="288032" cy="93610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-Right Arrow 49"/>
          <p:cNvSpPr/>
          <p:nvPr/>
        </p:nvSpPr>
        <p:spPr>
          <a:xfrm rot="20552132">
            <a:off x="6712703" y="2982032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155</a:t>
            </a:r>
          </a:p>
        </p:txBody>
      </p:sp>
      <p:sp>
        <p:nvSpPr>
          <p:cNvPr id="58" name="Left-Right Arrow 57"/>
          <p:cNvSpPr/>
          <p:nvPr/>
        </p:nvSpPr>
        <p:spPr>
          <a:xfrm>
            <a:off x="4716016" y="2132856"/>
            <a:ext cx="936104" cy="493452"/>
          </a:xfrm>
          <a:prstGeom prst="leftRightArrow">
            <a:avLst/>
          </a:prstGeom>
          <a:solidFill>
            <a:schemeClr val="bg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60" name="Right Arrow 59"/>
          <p:cNvSpPr/>
          <p:nvPr/>
        </p:nvSpPr>
        <p:spPr>
          <a:xfrm rot="4303177">
            <a:off x="5693131" y="2847959"/>
            <a:ext cx="1008109" cy="360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90</a:t>
            </a:r>
          </a:p>
        </p:txBody>
      </p:sp>
      <p:sp>
        <p:nvSpPr>
          <p:cNvPr id="61" name="Right Arrow 60"/>
          <p:cNvSpPr/>
          <p:nvPr/>
        </p:nvSpPr>
        <p:spPr>
          <a:xfrm rot="4832708">
            <a:off x="350215" y="3298445"/>
            <a:ext cx="2084325" cy="360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</a:t>
            </a:r>
          </a:p>
        </p:txBody>
      </p:sp>
      <p:sp>
        <p:nvSpPr>
          <p:cNvPr id="62" name="Left-Right Arrow 61"/>
          <p:cNvSpPr/>
          <p:nvPr/>
        </p:nvSpPr>
        <p:spPr>
          <a:xfrm>
            <a:off x="1691680" y="4437112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</a:t>
            </a:r>
          </a:p>
        </p:txBody>
      </p:sp>
      <p:sp>
        <p:nvSpPr>
          <p:cNvPr id="64" name="Left Arrow 63"/>
          <p:cNvSpPr/>
          <p:nvPr/>
        </p:nvSpPr>
        <p:spPr>
          <a:xfrm>
            <a:off x="4211960" y="1196752"/>
            <a:ext cx="2952328" cy="36004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Hyde Heath             Road</a:t>
            </a:r>
          </a:p>
        </p:txBody>
      </p:sp>
      <p:sp>
        <p:nvSpPr>
          <p:cNvPr id="65" name="Bent Arrow 64"/>
          <p:cNvSpPr/>
          <p:nvPr/>
        </p:nvSpPr>
        <p:spPr>
          <a:xfrm flipH="1">
            <a:off x="5652120" y="1196752"/>
            <a:ext cx="648072" cy="1080120"/>
          </a:xfrm>
          <a:prstGeom prst="bentArrow">
            <a:avLst>
              <a:gd name="adj1" fmla="val 29899"/>
              <a:gd name="adj2" fmla="val 25000"/>
              <a:gd name="adj3" fmla="val 25000"/>
              <a:gd name="adj4" fmla="val 43750"/>
            </a:avLst>
          </a:prstGeom>
          <a:solidFill>
            <a:schemeClr val="tx2">
              <a:lumMod val="20000"/>
              <a:lumOff val="80000"/>
              <a:alpha val="29000"/>
            </a:schemeClr>
          </a:solidFill>
          <a:ln>
            <a:solidFill>
              <a:schemeClr val="accent1">
                <a:shade val="50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5580112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</a:p>
        </p:txBody>
      </p:sp>
      <p:sp>
        <p:nvSpPr>
          <p:cNvPr id="63" name="Bent Arrow 62"/>
          <p:cNvSpPr/>
          <p:nvPr/>
        </p:nvSpPr>
        <p:spPr>
          <a:xfrm>
            <a:off x="539552" y="1628800"/>
            <a:ext cx="1296144" cy="648072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Potter Row</a:t>
            </a:r>
          </a:p>
        </p:txBody>
      </p:sp>
      <p:sp>
        <p:nvSpPr>
          <p:cNvPr id="12" name="Flowchart: Decision 11"/>
          <p:cNvSpPr/>
          <p:nvPr/>
        </p:nvSpPr>
        <p:spPr>
          <a:xfrm>
            <a:off x="179512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Saves the villages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Reduced numbers of HGVs on A413 –</a:t>
            </a:r>
          </a:p>
          <a:p>
            <a:pPr lvl="1"/>
            <a:r>
              <a:rPr lang="en-US" smtClean="0"/>
              <a:t>2 x 90/day fewer – Deep Mill to B485</a:t>
            </a:r>
          </a:p>
          <a:p>
            <a:pPr lvl="1"/>
            <a:r>
              <a:rPr lang="en-US" smtClean="0"/>
              <a:t>2 x 65/day more – between the B485 &amp; Link Road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Impact </a:t>
            </a:r>
            <a:r>
              <a:rPr lang="en-US" smtClean="0"/>
              <a:t>on Great  &amp; Little Missenden otherwise unchanged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>
                <a:solidFill>
                  <a:srgbClr val="FF0000"/>
                </a:solidFill>
              </a:rPr>
              <a:t>Villages saved </a:t>
            </a:r>
            <a:r>
              <a:rPr lang="en-US" sz="2800">
                <a:solidFill>
                  <a:srgbClr val="FF0000"/>
                </a:solidFill>
              </a:rPr>
              <a:t>from </a:t>
            </a:r>
            <a:r>
              <a:rPr lang="en-US" sz="2800" smtClean="0">
                <a:solidFill>
                  <a:srgbClr val="FF0000"/>
                </a:solidFill>
              </a:rPr>
              <a:t>7+ years </a:t>
            </a:r>
            <a:r>
              <a:rPr lang="en-US" sz="2800" dirty="0" smtClean="0">
                <a:solidFill>
                  <a:srgbClr val="FF0000"/>
                </a:solidFill>
              </a:rPr>
              <a:t>destruction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6968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Local Roads  Inappropriate</a:t>
            </a:r>
            <a:br>
              <a:rPr lang="en-US" smtClean="0"/>
            </a:br>
            <a:r>
              <a:rPr lang="en-US" sz="2000" smtClean="0"/>
              <a:t>for HS2 construction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824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strong enough (BCC report needed)</a:t>
            </a:r>
          </a:p>
          <a:p>
            <a:r>
              <a:rPr lang="en-US" dirty="0" smtClean="0"/>
              <a:t>Too narrow</a:t>
            </a:r>
          </a:p>
          <a:p>
            <a:r>
              <a:rPr lang="en-US" smtClean="0"/>
              <a:t>Too dangerous – conflict with </a:t>
            </a:r>
            <a:endParaRPr lang="en-US" dirty="0" smtClean="0"/>
          </a:p>
          <a:p>
            <a:pPr lvl="1"/>
            <a:r>
              <a:rPr lang="en-US" dirty="0"/>
              <a:t>School busses</a:t>
            </a:r>
          </a:p>
          <a:p>
            <a:pPr lvl="1"/>
            <a:r>
              <a:rPr lang="en-US" dirty="0"/>
              <a:t>Walkers</a:t>
            </a:r>
          </a:p>
          <a:p>
            <a:pPr lvl="1"/>
            <a:r>
              <a:rPr lang="en-US" dirty="0" smtClean="0"/>
              <a:t>Cyclists</a:t>
            </a:r>
            <a:endParaRPr lang="en-US" dirty="0"/>
          </a:p>
          <a:p>
            <a:r>
              <a:rPr lang="en-US" smtClean="0"/>
              <a:t>Widespread congestion, particularly when Frith Hill closed</a:t>
            </a:r>
          </a:p>
          <a:p>
            <a:r>
              <a:rPr lang="en-US" smtClean="0"/>
              <a:t>~150 </a:t>
            </a:r>
            <a:r>
              <a:rPr lang="en-US" dirty="0" smtClean="0"/>
              <a:t>properties on route</a:t>
            </a:r>
          </a:p>
          <a:p>
            <a:pPr lvl="1"/>
            <a:r>
              <a:rPr lang="en-US" dirty="0" smtClean="0"/>
              <a:t>Noise/dust/vibration</a:t>
            </a:r>
          </a:p>
          <a:p>
            <a:pPr lvl="1"/>
            <a:r>
              <a:rPr lang="en-US" dirty="0" smtClean="0"/>
              <a:t>Effect on health</a:t>
            </a:r>
            <a:endParaRPr lang="en-US" dirty="0"/>
          </a:p>
          <a:p>
            <a:r>
              <a:rPr lang="en-US" dirty="0" smtClean="0"/>
              <a:t>Corner/hill too steep </a:t>
            </a:r>
            <a:r>
              <a:rPr lang="en-US" smtClean="0"/>
              <a:t>for HGVs, low </a:t>
            </a:r>
            <a:r>
              <a:rPr lang="en-US" dirty="0" smtClean="0"/>
              <a:t>loaders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4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ath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74136" cy="512330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smtClean="0"/>
              <a:t>Mantles Wood – Deep Mill</a:t>
            </a:r>
            <a:endParaRPr lang="en-GB" sz="2800"/>
          </a:p>
        </p:txBody>
      </p:sp>
      <p:pic>
        <p:nvPicPr>
          <p:cNvPr id="3" name="Picture 2" descr="MWdBrid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29984"/>
            <a:ext cx="5616624" cy="3455213"/>
          </a:xfrm>
          <a:prstGeom prst="rect">
            <a:avLst/>
          </a:prstGeom>
        </p:spPr>
      </p:pic>
      <p:pic>
        <p:nvPicPr>
          <p:cNvPr id="4" name="Picture 3" descr="MWdB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052736"/>
            <a:ext cx="4045868" cy="3467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2060848"/>
            <a:ext cx="25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site for a bridge </a:t>
            </a:r>
            <a:br>
              <a:rPr lang="en-GB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 the Chiltern Line  </a:t>
            </a:r>
            <a:r>
              <a:rPr lang="en-GB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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229200"/>
            <a:ext cx="2447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  Corner of the field</a:t>
            </a:r>
            <a:br>
              <a:rPr lang="en-GB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</a:br>
            <a:r>
              <a:rPr lang="en-GB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extending to the tunnel </a:t>
            </a:r>
            <a:br>
              <a:rPr lang="en-GB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</a:br>
            <a:r>
              <a:rPr lang="en-GB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portal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Access to the portal (&amp; balancing pond ?)</a:t>
            </a:r>
            <a:br>
              <a:rPr lang="en-GB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i="1" smtClean="0">
                <a:solidFill>
                  <a:schemeClr val="tx2">
                    <a:lumMod val="75000"/>
                  </a:schemeClr>
                </a:solidFill>
              </a:rPr>
              <a:t>without </a:t>
            </a:r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passing through Mantles Wood </a:t>
            </a:r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/>
              <a:t>South Heath Tunnel Access –</a:t>
            </a:r>
            <a:br>
              <a:rPr lang="en-GB" sz="3200" smtClean="0"/>
            </a:br>
            <a:r>
              <a:rPr lang="en-GB" sz="2400" smtClean="0"/>
              <a:t>Route following GM20</a:t>
            </a:r>
            <a:endParaRPr lang="en-GB" sz="3200"/>
          </a:p>
        </p:txBody>
      </p:sp>
      <p:pic>
        <p:nvPicPr>
          <p:cNvPr id="3" name="Picture 2" descr="SH-Potter-row-footpath-map-plus-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153275" cy="46386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eft Arrow 48"/>
          <p:cNvSpPr/>
          <p:nvPr/>
        </p:nvSpPr>
        <p:spPr>
          <a:xfrm>
            <a:off x="5796136" y="2132856"/>
            <a:ext cx="3240360" cy="504056"/>
          </a:xfrm>
          <a:prstGeom prst="leftArrow">
            <a:avLst>
              <a:gd name="adj1" fmla="val 50000"/>
              <a:gd name="adj2" fmla="val 663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      .</a:t>
            </a:r>
          </a:p>
        </p:txBody>
      </p:sp>
      <p:sp>
        <p:nvSpPr>
          <p:cNvPr id="4" name="Left Arrow 3"/>
          <p:cNvSpPr/>
          <p:nvPr/>
        </p:nvSpPr>
        <p:spPr>
          <a:xfrm>
            <a:off x="251520" y="2132856"/>
            <a:ext cx="6120680" cy="504056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TRACE</a:t>
            </a:r>
          </a:p>
        </p:txBody>
      </p:sp>
      <p:sp>
        <p:nvSpPr>
          <p:cNvPr id="48" name="Left Arrow 47"/>
          <p:cNvSpPr/>
          <p:nvPr/>
        </p:nvSpPr>
        <p:spPr>
          <a:xfrm>
            <a:off x="1763688" y="2132856"/>
            <a:ext cx="2304256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648072"/>
          </a:xfrm>
        </p:spPr>
        <p:txBody>
          <a:bodyPr>
            <a:normAutofit/>
          </a:bodyPr>
          <a:lstStyle/>
          <a:p>
            <a:r>
              <a:rPr lang="en-GB" sz="2800" smtClean="0"/>
              <a:t>Access roads &amp; the trace</a:t>
            </a:r>
            <a:endParaRPr lang="en-GB" sz="2800"/>
          </a:p>
        </p:txBody>
      </p:sp>
      <p:sp>
        <p:nvSpPr>
          <p:cNvPr id="7" name="Left Arrow 6"/>
          <p:cNvSpPr/>
          <p:nvPr/>
        </p:nvSpPr>
        <p:spPr>
          <a:xfrm rot="17773271">
            <a:off x="1487104" y="2608195"/>
            <a:ext cx="4185343" cy="50405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B485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619672" y="1628800"/>
            <a:ext cx="2448272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Kings La</a:t>
            </a:r>
          </a:p>
        </p:txBody>
      </p:sp>
      <p:sp>
        <p:nvSpPr>
          <p:cNvPr id="9" name="Right Arrow 8"/>
          <p:cNvSpPr/>
          <p:nvPr/>
        </p:nvSpPr>
        <p:spPr>
          <a:xfrm rot="2888670">
            <a:off x="1301364" y="2538106"/>
            <a:ext cx="2344257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Frith Hill</a:t>
            </a:r>
          </a:p>
        </p:txBody>
      </p:sp>
      <p:sp>
        <p:nvSpPr>
          <p:cNvPr id="10" name="Bent Arrow 9"/>
          <p:cNvSpPr/>
          <p:nvPr/>
        </p:nvSpPr>
        <p:spPr>
          <a:xfrm>
            <a:off x="467544" y="1628800"/>
            <a:ext cx="1296144" cy="720080"/>
          </a:xfrm>
          <a:prstGeom prst="bentArrow">
            <a:avLst>
              <a:gd name="adj1" fmla="val 25000"/>
              <a:gd name="adj2" fmla="val 23236"/>
              <a:gd name="adj3" fmla="val 25000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Potter Row</a:t>
            </a:r>
          </a:p>
        </p:txBody>
      </p:sp>
      <p:sp>
        <p:nvSpPr>
          <p:cNvPr id="17" name="Right Arrow 16"/>
          <p:cNvSpPr/>
          <p:nvPr/>
        </p:nvSpPr>
        <p:spPr>
          <a:xfrm rot="20582158">
            <a:off x="2488926" y="3441942"/>
            <a:ext cx="6675498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A413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179512" y="4437112"/>
            <a:ext cx="2448272" cy="43204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A413                  .</a:t>
            </a:r>
          </a:p>
        </p:txBody>
      </p:sp>
      <p:grpSp>
        <p:nvGrpSpPr>
          <p:cNvPr id="24" name="Group 23"/>
          <p:cNvGrpSpPr/>
          <p:nvPr/>
        </p:nvGrpSpPr>
        <p:grpSpPr>
          <a:xfrm rot="20535683">
            <a:off x="4829599" y="3594685"/>
            <a:ext cx="3096344" cy="756084"/>
            <a:chOff x="5400092" y="4041068"/>
            <a:chExt cx="3096344" cy="756084"/>
          </a:xfrm>
        </p:grpSpPr>
        <p:sp>
          <p:nvSpPr>
            <p:cNvPr id="20" name="Bent Arrow 19"/>
            <p:cNvSpPr/>
            <p:nvPr/>
          </p:nvSpPr>
          <p:spPr>
            <a:xfrm rot="16200000">
              <a:off x="5688124" y="3753036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5400000" flipH="1">
              <a:off x="7596336" y="3789040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Plaque 21"/>
            <p:cNvSpPr/>
            <p:nvPr/>
          </p:nvSpPr>
          <p:spPr>
            <a:xfrm>
              <a:off x="6444208" y="4293096"/>
              <a:ext cx="1224136" cy="504056"/>
            </a:xfrm>
            <a:prstGeom prst="plaqu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Little Missenden</a:t>
              </a:r>
            </a:p>
          </p:txBody>
        </p:sp>
        <p:sp>
          <p:nvSpPr>
            <p:cNvPr id="23" name="Up Arrow 22"/>
            <p:cNvSpPr/>
            <p:nvPr/>
          </p:nvSpPr>
          <p:spPr>
            <a:xfrm>
              <a:off x="6948264" y="4077072"/>
              <a:ext cx="288032" cy="216024"/>
            </a:xfrm>
            <a:prstGeom prst="up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Bent Arrow 24"/>
          <p:cNvSpPr/>
          <p:nvPr/>
        </p:nvSpPr>
        <p:spPr>
          <a:xfrm rot="4320742" flipH="1">
            <a:off x="3167633" y="3809096"/>
            <a:ext cx="825803" cy="2120128"/>
          </a:xfrm>
          <a:prstGeom prst="bentArrow">
            <a:avLst>
              <a:gd name="adj1" fmla="val 21600"/>
              <a:gd name="adj2" fmla="val 20484"/>
              <a:gd name="adj3" fmla="val 25000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11760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Left-Right-Up Arrow 25"/>
          <p:cNvSpPr/>
          <p:nvPr/>
        </p:nvSpPr>
        <p:spPr>
          <a:xfrm>
            <a:off x="539552" y="4365104"/>
            <a:ext cx="2088232" cy="1440160"/>
          </a:xfrm>
          <a:prstGeom prst="leftRightUpArrow">
            <a:avLst>
              <a:gd name="adj1" fmla="val 14712"/>
              <a:gd name="adj2" fmla="val 19478"/>
              <a:gd name="adj3" fmla="val 2458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2051720" y="5229200"/>
            <a:ext cx="1296144" cy="576064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Great Missenden</a:t>
            </a:r>
          </a:p>
        </p:txBody>
      </p:sp>
      <p:sp>
        <p:nvSpPr>
          <p:cNvPr id="29" name="Oval 28"/>
          <p:cNvSpPr/>
          <p:nvPr/>
        </p:nvSpPr>
        <p:spPr>
          <a:xfrm>
            <a:off x="1259632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283968" y="1196752"/>
            <a:ext cx="2952328" cy="1080120"/>
            <a:chOff x="4283968" y="1196752"/>
            <a:chExt cx="2952328" cy="1080120"/>
          </a:xfrm>
        </p:grpSpPr>
        <p:sp>
          <p:nvSpPr>
            <p:cNvPr id="60" name="Left Arrow 59"/>
            <p:cNvSpPr/>
            <p:nvPr/>
          </p:nvSpPr>
          <p:spPr>
            <a:xfrm>
              <a:off x="4283968" y="1196752"/>
              <a:ext cx="2952328" cy="360040"/>
            </a:xfrm>
            <a:prstGeom prst="lef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Hyde </a:t>
              </a:r>
              <a:r>
                <a:rPr lang="en-GB" sz="14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Heath</a:t>
              </a:r>
              <a:r>
                <a:rPr lang="en-GB" sz="14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 Road</a:t>
              </a:r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" name="Bent Arrow 60"/>
            <p:cNvSpPr/>
            <p:nvPr/>
          </p:nvSpPr>
          <p:spPr>
            <a:xfrm flipH="1">
              <a:off x="5724128" y="1196752"/>
              <a:ext cx="648072" cy="1080120"/>
            </a:xfrm>
            <a:prstGeom prst="bentArrow">
              <a:avLst>
                <a:gd name="adj1" fmla="val 29899"/>
                <a:gd name="adj2" fmla="val 25000"/>
                <a:gd name="adj3" fmla="val 25000"/>
                <a:gd name="adj4" fmla="val 4375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152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eft Arrow 48"/>
          <p:cNvSpPr/>
          <p:nvPr/>
        </p:nvSpPr>
        <p:spPr>
          <a:xfrm>
            <a:off x="5796136" y="2132856"/>
            <a:ext cx="3240360" cy="504056"/>
          </a:xfrm>
          <a:prstGeom prst="leftArrow">
            <a:avLst>
              <a:gd name="adj1" fmla="val 50000"/>
              <a:gd name="adj2" fmla="val 663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      .</a:t>
            </a:r>
          </a:p>
        </p:txBody>
      </p:sp>
      <p:sp>
        <p:nvSpPr>
          <p:cNvPr id="4" name="Left Arrow 3"/>
          <p:cNvSpPr/>
          <p:nvPr/>
        </p:nvSpPr>
        <p:spPr>
          <a:xfrm>
            <a:off x="251520" y="2132856"/>
            <a:ext cx="6120680" cy="504056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TRACE</a:t>
            </a:r>
          </a:p>
        </p:txBody>
      </p:sp>
      <p:sp>
        <p:nvSpPr>
          <p:cNvPr id="48" name="Left Arrow 47"/>
          <p:cNvSpPr/>
          <p:nvPr/>
        </p:nvSpPr>
        <p:spPr>
          <a:xfrm>
            <a:off x="1763688" y="2132856"/>
            <a:ext cx="2304256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6480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Key problem points</a:t>
            </a:r>
            <a:endParaRPr lang="en-GB" sz="2800" dirty="0"/>
          </a:p>
        </p:txBody>
      </p:sp>
      <p:sp>
        <p:nvSpPr>
          <p:cNvPr id="7" name="Left Arrow 6"/>
          <p:cNvSpPr/>
          <p:nvPr/>
        </p:nvSpPr>
        <p:spPr>
          <a:xfrm rot="17773271">
            <a:off x="1487104" y="2608195"/>
            <a:ext cx="4185343" cy="50405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B485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619672" y="1628800"/>
            <a:ext cx="2448272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Kings La</a:t>
            </a:r>
          </a:p>
        </p:txBody>
      </p:sp>
      <p:sp>
        <p:nvSpPr>
          <p:cNvPr id="9" name="Right Arrow 8"/>
          <p:cNvSpPr/>
          <p:nvPr/>
        </p:nvSpPr>
        <p:spPr>
          <a:xfrm rot="2888670">
            <a:off x="1301364" y="2538106"/>
            <a:ext cx="2344257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Frith Hill</a:t>
            </a:r>
          </a:p>
        </p:txBody>
      </p:sp>
      <p:sp>
        <p:nvSpPr>
          <p:cNvPr id="10" name="Bent Arrow 9"/>
          <p:cNvSpPr/>
          <p:nvPr/>
        </p:nvSpPr>
        <p:spPr>
          <a:xfrm>
            <a:off x="467544" y="1628800"/>
            <a:ext cx="1296144" cy="720080"/>
          </a:xfrm>
          <a:prstGeom prst="bentArrow">
            <a:avLst>
              <a:gd name="adj1" fmla="val 25000"/>
              <a:gd name="adj2" fmla="val 23236"/>
              <a:gd name="adj3" fmla="val 25000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Potter Row</a:t>
            </a:r>
          </a:p>
        </p:txBody>
      </p:sp>
      <p:sp>
        <p:nvSpPr>
          <p:cNvPr id="17" name="Right Arrow 16"/>
          <p:cNvSpPr/>
          <p:nvPr/>
        </p:nvSpPr>
        <p:spPr>
          <a:xfrm rot="20582158">
            <a:off x="2488926" y="3441942"/>
            <a:ext cx="6675498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A413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179512" y="4437112"/>
            <a:ext cx="2448272" cy="43204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A413                  .</a:t>
            </a:r>
          </a:p>
        </p:txBody>
      </p:sp>
      <p:grpSp>
        <p:nvGrpSpPr>
          <p:cNvPr id="24" name="Group 23"/>
          <p:cNvGrpSpPr/>
          <p:nvPr/>
        </p:nvGrpSpPr>
        <p:grpSpPr>
          <a:xfrm rot="20535683">
            <a:off x="4829599" y="3594685"/>
            <a:ext cx="3096344" cy="756084"/>
            <a:chOff x="5400092" y="4041068"/>
            <a:chExt cx="3096344" cy="756084"/>
          </a:xfrm>
        </p:grpSpPr>
        <p:sp>
          <p:nvSpPr>
            <p:cNvPr id="20" name="Bent Arrow 19"/>
            <p:cNvSpPr/>
            <p:nvPr/>
          </p:nvSpPr>
          <p:spPr>
            <a:xfrm rot="16200000">
              <a:off x="5688124" y="3753036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5400000" flipH="1">
              <a:off x="7596336" y="3789040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Plaque 21"/>
            <p:cNvSpPr/>
            <p:nvPr/>
          </p:nvSpPr>
          <p:spPr>
            <a:xfrm>
              <a:off x="6444208" y="4293096"/>
              <a:ext cx="1224136" cy="504056"/>
            </a:xfrm>
            <a:prstGeom prst="plaqu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Little Missenden</a:t>
              </a:r>
            </a:p>
          </p:txBody>
        </p:sp>
        <p:sp>
          <p:nvSpPr>
            <p:cNvPr id="23" name="Up Arrow 22"/>
            <p:cNvSpPr/>
            <p:nvPr/>
          </p:nvSpPr>
          <p:spPr>
            <a:xfrm>
              <a:off x="6948264" y="4077072"/>
              <a:ext cx="288032" cy="216024"/>
            </a:xfrm>
            <a:prstGeom prst="up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Bent Arrow 24"/>
          <p:cNvSpPr/>
          <p:nvPr/>
        </p:nvSpPr>
        <p:spPr>
          <a:xfrm rot="4320742" flipH="1">
            <a:off x="3167633" y="3809096"/>
            <a:ext cx="825803" cy="2120128"/>
          </a:xfrm>
          <a:prstGeom prst="bentArrow">
            <a:avLst>
              <a:gd name="adj1" fmla="val 21600"/>
              <a:gd name="adj2" fmla="val 20484"/>
              <a:gd name="adj3" fmla="val 25000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11760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Left-Right-Up Arrow 25"/>
          <p:cNvSpPr/>
          <p:nvPr/>
        </p:nvSpPr>
        <p:spPr>
          <a:xfrm>
            <a:off x="539552" y="4365104"/>
            <a:ext cx="2088232" cy="1440160"/>
          </a:xfrm>
          <a:prstGeom prst="leftRightUpArrow">
            <a:avLst>
              <a:gd name="adj1" fmla="val 14712"/>
              <a:gd name="adj2" fmla="val 19478"/>
              <a:gd name="adj3" fmla="val 2458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2051720" y="5229200"/>
            <a:ext cx="1296144" cy="576064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Great Missenden</a:t>
            </a:r>
          </a:p>
        </p:txBody>
      </p:sp>
      <p:sp>
        <p:nvSpPr>
          <p:cNvPr id="29" name="Oval 28"/>
          <p:cNvSpPr/>
          <p:nvPr/>
        </p:nvSpPr>
        <p:spPr>
          <a:xfrm>
            <a:off x="1259632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20767816">
            <a:off x="4499992" y="3429000"/>
            <a:ext cx="216024" cy="100811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44008" y="5085184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Deep Mill 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bridge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4644008" y="4149080"/>
            <a:ext cx="288032" cy="93610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4283968" y="1196752"/>
            <a:ext cx="2952328" cy="1080120"/>
            <a:chOff x="4283968" y="1196752"/>
            <a:chExt cx="2952328" cy="1080120"/>
          </a:xfrm>
        </p:grpSpPr>
        <p:sp>
          <p:nvSpPr>
            <p:cNvPr id="60" name="Left Arrow 59"/>
            <p:cNvSpPr/>
            <p:nvPr/>
          </p:nvSpPr>
          <p:spPr>
            <a:xfrm>
              <a:off x="4283968" y="1196752"/>
              <a:ext cx="2952328" cy="360040"/>
            </a:xfrm>
            <a:prstGeom prst="lef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Hyde Heath             Road</a:t>
              </a:r>
            </a:p>
          </p:txBody>
        </p:sp>
        <p:sp>
          <p:nvSpPr>
            <p:cNvPr id="61" name="Bent Arrow 60"/>
            <p:cNvSpPr/>
            <p:nvPr/>
          </p:nvSpPr>
          <p:spPr>
            <a:xfrm flipH="1">
              <a:off x="5724128" y="1196752"/>
              <a:ext cx="648072" cy="1080120"/>
            </a:xfrm>
            <a:prstGeom prst="bentArrow">
              <a:avLst>
                <a:gd name="adj1" fmla="val 29899"/>
                <a:gd name="adj2" fmla="val 25000"/>
                <a:gd name="adj3" fmla="val 25000"/>
                <a:gd name="adj4" fmla="val 4375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1" name="6-Point Star 30"/>
          <p:cNvSpPr/>
          <p:nvPr/>
        </p:nvSpPr>
        <p:spPr>
          <a:xfrm>
            <a:off x="1475656" y="1556792"/>
            <a:ext cx="397085" cy="446752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6-Point Star 33"/>
          <p:cNvSpPr/>
          <p:nvPr/>
        </p:nvSpPr>
        <p:spPr>
          <a:xfrm>
            <a:off x="755576" y="1556792"/>
            <a:ext cx="397085" cy="446752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6-Point Star 34"/>
          <p:cNvSpPr/>
          <p:nvPr/>
        </p:nvSpPr>
        <p:spPr>
          <a:xfrm>
            <a:off x="2987824" y="3284984"/>
            <a:ext cx="397085" cy="446752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41277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/>
                <a:cs typeface="Verdana"/>
              </a:rPr>
              <a:t>Blind x-roads</a:t>
            </a:r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1247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/>
                <a:cs typeface="Verdana"/>
              </a:rPr>
              <a:t>Too narrow to pass</a:t>
            </a:r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33569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Verdana"/>
                <a:cs typeface="Verdana"/>
              </a:rPr>
              <a:t>Too steep for HGV</a:t>
            </a:r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36" name="6-Point Star 35"/>
          <p:cNvSpPr/>
          <p:nvPr/>
        </p:nvSpPr>
        <p:spPr>
          <a:xfrm>
            <a:off x="4427984" y="3789040"/>
            <a:ext cx="397085" cy="446752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6-Point Star 36"/>
          <p:cNvSpPr/>
          <p:nvPr/>
        </p:nvSpPr>
        <p:spPr>
          <a:xfrm>
            <a:off x="3635896" y="2132856"/>
            <a:ext cx="397085" cy="446752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5936" y="2564904"/>
            <a:ext cx="13296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/>
              <a:t>Traffic</a:t>
            </a:r>
            <a:r>
              <a:rPr lang="en-GB" smtClean="0"/>
              <a:t> </a:t>
            </a:r>
            <a:r>
              <a:rPr lang="en-GB" sz="1600" smtClean="0"/>
              <a:t>control </a:t>
            </a:r>
            <a:br>
              <a:rPr lang="en-GB" sz="1600" smtClean="0"/>
            </a:br>
            <a:r>
              <a:rPr lang="en-GB" sz="1600" smtClean="0"/>
              <a:t>crossing trace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eft Arrow 48"/>
          <p:cNvSpPr/>
          <p:nvPr/>
        </p:nvSpPr>
        <p:spPr>
          <a:xfrm>
            <a:off x="5796136" y="2132856"/>
            <a:ext cx="3240360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      .</a:t>
            </a:r>
          </a:p>
        </p:txBody>
      </p:sp>
      <p:sp>
        <p:nvSpPr>
          <p:cNvPr id="4" name="Left Arrow 3"/>
          <p:cNvSpPr/>
          <p:nvPr/>
        </p:nvSpPr>
        <p:spPr>
          <a:xfrm>
            <a:off x="251520" y="2132856"/>
            <a:ext cx="6120680" cy="504056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TRACE</a:t>
            </a:r>
          </a:p>
        </p:txBody>
      </p:sp>
      <p:sp>
        <p:nvSpPr>
          <p:cNvPr id="48" name="Left Arrow 47"/>
          <p:cNvSpPr/>
          <p:nvPr/>
        </p:nvSpPr>
        <p:spPr>
          <a:xfrm>
            <a:off x="1763688" y="2132856"/>
            <a:ext cx="2304256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648072"/>
          </a:xfrm>
        </p:spPr>
        <p:txBody>
          <a:bodyPr>
            <a:normAutofit/>
          </a:bodyPr>
          <a:lstStyle/>
          <a:p>
            <a:r>
              <a:rPr lang="en-GB" sz="2800" smtClean="0"/>
              <a:t>Access as proposed by HS2</a:t>
            </a:r>
            <a:endParaRPr lang="en-GB" sz="2800"/>
          </a:p>
        </p:txBody>
      </p:sp>
      <p:sp>
        <p:nvSpPr>
          <p:cNvPr id="7" name="Left Arrow 6"/>
          <p:cNvSpPr/>
          <p:nvPr/>
        </p:nvSpPr>
        <p:spPr>
          <a:xfrm rot="17773271">
            <a:off x="1487104" y="2608195"/>
            <a:ext cx="4185343" cy="50405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B485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619672" y="1628800"/>
            <a:ext cx="2448272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Kings La</a:t>
            </a:r>
          </a:p>
        </p:txBody>
      </p:sp>
      <p:sp>
        <p:nvSpPr>
          <p:cNvPr id="9" name="Right Arrow 8"/>
          <p:cNvSpPr/>
          <p:nvPr/>
        </p:nvSpPr>
        <p:spPr>
          <a:xfrm rot="2888670">
            <a:off x="1301364" y="2538106"/>
            <a:ext cx="2344257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Frith Hill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1403648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3851920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</a:t>
            </a:r>
          </a:p>
        </p:txBody>
      </p:sp>
      <p:sp>
        <p:nvSpPr>
          <p:cNvPr id="17" name="Right Arrow 16"/>
          <p:cNvSpPr/>
          <p:nvPr/>
        </p:nvSpPr>
        <p:spPr>
          <a:xfrm rot="20582158">
            <a:off x="2488926" y="3441942"/>
            <a:ext cx="6675498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A413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179512" y="4437112"/>
            <a:ext cx="2448272" cy="43204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 rot="20535683">
            <a:off x="4829599" y="3594685"/>
            <a:ext cx="3096344" cy="756084"/>
            <a:chOff x="5400092" y="4041068"/>
            <a:chExt cx="3096344" cy="756084"/>
          </a:xfrm>
        </p:grpSpPr>
        <p:sp>
          <p:nvSpPr>
            <p:cNvPr id="20" name="Bent Arrow 19"/>
            <p:cNvSpPr/>
            <p:nvPr/>
          </p:nvSpPr>
          <p:spPr>
            <a:xfrm rot="16200000">
              <a:off x="5688124" y="3753036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5400000" flipH="1">
              <a:off x="7596336" y="3789040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Plaque 21"/>
            <p:cNvSpPr/>
            <p:nvPr/>
          </p:nvSpPr>
          <p:spPr>
            <a:xfrm>
              <a:off x="6444208" y="4293096"/>
              <a:ext cx="1224136" cy="504056"/>
            </a:xfrm>
            <a:prstGeom prst="plaqu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Little Missenden</a:t>
              </a:r>
            </a:p>
          </p:txBody>
        </p:sp>
        <p:sp>
          <p:nvSpPr>
            <p:cNvPr id="23" name="Up Arrow 22"/>
            <p:cNvSpPr/>
            <p:nvPr/>
          </p:nvSpPr>
          <p:spPr>
            <a:xfrm>
              <a:off x="6948264" y="4077072"/>
              <a:ext cx="288032" cy="216024"/>
            </a:xfrm>
            <a:prstGeom prst="up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Bent Arrow 24"/>
          <p:cNvSpPr/>
          <p:nvPr/>
        </p:nvSpPr>
        <p:spPr>
          <a:xfrm rot="4320742" flipH="1">
            <a:off x="3167633" y="3809096"/>
            <a:ext cx="825803" cy="2120128"/>
          </a:xfrm>
          <a:prstGeom prst="bentArrow">
            <a:avLst>
              <a:gd name="adj1" fmla="val 21600"/>
              <a:gd name="adj2" fmla="val 20484"/>
              <a:gd name="adj3" fmla="val 25000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11760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Left-Right-Up Arrow 25"/>
          <p:cNvSpPr/>
          <p:nvPr/>
        </p:nvSpPr>
        <p:spPr>
          <a:xfrm>
            <a:off x="539552" y="4365104"/>
            <a:ext cx="2088232" cy="1440160"/>
          </a:xfrm>
          <a:prstGeom prst="leftRightUpArrow">
            <a:avLst>
              <a:gd name="adj1" fmla="val 14712"/>
              <a:gd name="adj2" fmla="val 19478"/>
              <a:gd name="adj3" fmla="val 2458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2051720" y="5229200"/>
            <a:ext cx="1296144" cy="576064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Great Missenden</a:t>
            </a:r>
          </a:p>
        </p:txBody>
      </p:sp>
      <p:sp>
        <p:nvSpPr>
          <p:cNvPr id="29" name="Oval 28"/>
          <p:cNvSpPr/>
          <p:nvPr/>
        </p:nvSpPr>
        <p:spPr>
          <a:xfrm>
            <a:off x="1259632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504" y="980728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Bowood &amp; Leather Lanes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95736" y="980728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Heath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‘green’ tunnel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92080" y="764704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Chilterns Tunnel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380312" y="908720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Little Miss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Vent Shaft</a:t>
            </a:r>
          </a:p>
        </p:txBody>
      </p: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647564" y="1412776"/>
            <a:ext cx="36004" cy="7200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051720" y="1412776"/>
            <a:ext cx="432048" cy="79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19872" y="1412776"/>
            <a:ext cx="792088" cy="8640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2"/>
            <a:endCxn id="16" idx="0"/>
          </p:cNvCxnSpPr>
          <p:nvPr/>
        </p:nvCxnSpPr>
        <p:spPr>
          <a:xfrm flipH="1">
            <a:off x="8064388" y="1340768"/>
            <a:ext cx="36004" cy="79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 rot="4375204">
            <a:off x="7949124" y="2560799"/>
            <a:ext cx="545274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7596336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34236" y="4869160"/>
            <a:ext cx="205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HGVs / day by</a:t>
            </a:r>
            <a:br>
              <a:rPr lang="en-GB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compound</a:t>
            </a:r>
            <a:endParaRPr lang="en-GB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20767816">
            <a:off x="4499992" y="3429000"/>
            <a:ext cx="216024" cy="100811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44008" y="5085184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Deep Mill 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bridge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4644008" y="4149080"/>
            <a:ext cx="288032" cy="93610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211960" y="1196752"/>
            <a:ext cx="2952328" cy="1080120"/>
            <a:chOff x="4283968" y="1196752"/>
            <a:chExt cx="2952328" cy="1080120"/>
          </a:xfrm>
        </p:grpSpPr>
        <p:sp>
          <p:nvSpPr>
            <p:cNvPr id="58" name="Left Arrow 57"/>
            <p:cNvSpPr/>
            <p:nvPr/>
          </p:nvSpPr>
          <p:spPr>
            <a:xfrm>
              <a:off x="4283968" y="1196752"/>
              <a:ext cx="2952328" cy="360040"/>
            </a:xfrm>
            <a:prstGeom prst="lef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Hyde Heath             Road</a:t>
              </a:r>
            </a:p>
          </p:txBody>
        </p:sp>
        <p:sp>
          <p:nvSpPr>
            <p:cNvPr id="60" name="Bent Arrow 59"/>
            <p:cNvSpPr/>
            <p:nvPr/>
          </p:nvSpPr>
          <p:spPr>
            <a:xfrm flipH="1">
              <a:off x="5724128" y="1196752"/>
              <a:ext cx="648072" cy="1080120"/>
            </a:xfrm>
            <a:prstGeom prst="bentArrow">
              <a:avLst>
                <a:gd name="adj1" fmla="val 29899"/>
                <a:gd name="adj2" fmla="val 25000"/>
                <a:gd name="adj3" fmla="val 25000"/>
                <a:gd name="adj4" fmla="val 4375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" name="Flowchart: Decision 14"/>
          <p:cNvSpPr/>
          <p:nvPr/>
        </p:nvSpPr>
        <p:spPr>
          <a:xfrm>
            <a:off x="5580112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</a:p>
        </p:txBody>
      </p:sp>
      <p:cxnSp>
        <p:nvCxnSpPr>
          <p:cNvPr id="45" name="Straight Arrow Connector 44"/>
          <p:cNvCxnSpPr>
            <a:stCxn id="32" idx="2"/>
            <a:endCxn id="15" idx="0"/>
          </p:cNvCxnSpPr>
          <p:nvPr/>
        </p:nvCxnSpPr>
        <p:spPr>
          <a:xfrm flipH="1">
            <a:off x="6048164" y="1196752"/>
            <a:ext cx="36004" cy="93610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ent Arrow 43"/>
          <p:cNvSpPr/>
          <p:nvPr/>
        </p:nvSpPr>
        <p:spPr>
          <a:xfrm>
            <a:off x="539552" y="1628800"/>
            <a:ext cx="1296144" cy="648072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Potter Row</a:t>
            </a:r>
          </a:p>
        </p:txBody>
      </p:sp>
      <p:sp>
        <p:nvSpPr>
          <p:cNvPr id="12" name="Flowchart: Decision 11"/>
          <p:cNvSpPr/>
          <p:nvPr/>
        </p:nvSpPr>
        <p:spPr>
          <a:xfrm>
            <a:off x="179512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eft Arrow 48"/>
          <p:cNvSpPr/>
          <p:nvPr/>
        </p:nvSpPr>
        <p:spPr>
          <a:xfrm>
            <a:off x="5796136" y="2132856"/>
            <a:ext cx="3240360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      .</a:t>
            </a:r>
          </a:p>
        </p:txBody>
      </p:sp>
      <p:sp>
        <p:nvSpPr>
          <p:cNvPr id="4" name="Left Arrow 3"/>
          <p:cNvSpPr/>
          <p:nvPr/>
        </p:nvSpPr>
        <p:spPr>
          <a:xfrm>
            <a:off x="251520" y="2132856"/>
            <a:ext cx="6120680" cy="504056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  TRACE</a:t>
            </a:r>
          </a:p>
        </p:txBody>
      </p:sp>
      <p:sp>
        <p:nvSpPr>
          <p:cNvPr id="48" name="Left Arrow 47"/>
          <p:cNvSpPr/>
          <p:nvPr/>
        </p:nvSpPr>
        <p:spPr>
          <a:xfrm>
            <a:off x="1763688" y="2132856"/>
            <a:ext cx="2304256" cy="50405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648072"/>
          </a:xfrm>
        </p:spPr>
        <p:txBody>
          <a:bodyPr>
            <a:normAutofit/>
          </a:bodyPr>
          <a:lstStyle/>
          <a:p>
            <a:r>
              <a:rPr lang="en-GB" sz="2800" smtClean="0"/>
              <a:t>Access as proposed by HS2</a:t>
            </a:r>
            <a:endParaRPr lang="en-GB" sz="2800"/>
          </a:p>
        </p:txBody>
      </p:sp>
      <p:sp>
        <p:nvSpPr>
          <p:cNvPr id="7" name="Left Arrow 6"/>
          <p:cNvSpPr/>
          <p:nvPr/>
        </p:nvSpPr>
        <p:spPr>
          <a:xfrm rot="17773271">
            <a:off x="1487104" y="2608195"/>
            <a:ext cx="4185343" cy="50405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B485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619672" y="1628800"/>
            <a:ext cx="2448272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Kings La</a:t>
            </a:r>
          </a:p>
        </p:txBody>
      </p:sp>
      <p:sp>
        <p:nvSpPr>
          <p:cNvPr id="9" name="Right Arrow 8"/>
          <p:cNvSpPr/>
          <p:nvPr/>
        </p:nvSpPr>
        <p:spPr>
          <a:xfrm rot="2888670">
            <a:off x="1301364" y="2538106"/>
            <a:ext cx="2344257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Frith Hill</a:t>
            </a:r>
          </a:p>
        </p:txBody>
      </p:sp>
      <p:sp>
        <p:nvSpPr>
          <p:cNvPr id="12" name="Flowchart: Decision 11"/>
          <p:cNvSpPr/>
          <p:nvPr/>
        </p:nvSpPr>
        <p:spPr>
          <a:xfrm>
            <a:off x="179512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1403648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3851920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</a:t>
            </a:r>
          </a:p>
        </p:txBody>
      </p:sp>
      <p:sp>
        <p:nvSpPr>
          <p:cNvPr id="17" name="Right Arrow 16"/>
          <p:cNvSpPr/>
          <p:nvPr/>
        </p:nvSpPr>
        <p:spPr>
          <a:xfrm rot="20582158">
            <a:off x="2488926" y="3441942"/>
            <a:ext cx="6675498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A413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179512" y="4437112"/>
            <a:ext cx="2448272" cy="43204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 rot="20535683">
            <a:off x="4829599" y="3594685"/>
            <a:ext cx="3096344" cy="756084"/>
            <a:chOff x="5400092" y="4041068"/>
            <a:chExt cx="3096344" cy="756084"/>
          </a:xfrm>
        </p:grpSpPr>
        <p:sp>
          <p:nvSpPr>
            <p:cNvPr id="20" name="Bent Arrow 19"/>
            <p:cNvSpPr/>
            <p:nvPr/>
          </p:nvSpPr>
          <p:spPr>
            <a:xfrm rot="16200000">
              <a:off x="5688124" y="3753036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5400000" flipH="1">
              <a:off x="7596336" y="3789040"/>
              <a:ext cx="612068" cy="1188132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Plaque 21"/>
            <p:cNvSpPr/>
            <p:nvPr/>
          </p:nvSpPr>
          <p:spPr>
            <a:xfrm>
              <a:off x="6444208" y="4293096"/>
              <a:ext cx="1224136" cy="504056"/>
            </a:xfrm>
            <a:prstGeom prst="plaqu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Little Missenden</a:t>
              </a:r>
            </a:p>
          </p:txBody>
        </p:sp>
        <p:sp>
          <p:nvSpPr>
            <p:cNvPr id="23" name="Up Arrow 22"/>
            <p:cNvSpPr/>
            <p:nvPr/>
          </p:nvSpPr>
          <p:spPr>
            <a:xfrm>
              <a:off x="6948264" y="4077072"/>
              <a:ext cx="288032" cy="216024"/>
            </a:xfrm>
            <a:prstGeom prst="up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Bent Arrow 24"/>
          <p:cNvSpPr/>
          <p:nvPr/>
        </p:nvSpPr>
        <p:spPr>
          <a:xfrm rot="4320742" flipH="1">
            <a:off x="3167633" y="3809096"/>
            <a:ext cx="825803" cy="2120128"/>
          </a:xfrm>
          <a:prstGeom prst="bentArrow">
            <a:avLst>
              <a:gd name="adj1" fmla="val 21600"/>
              <a:gd name="adj2" fmla="val 20484"/>
              <a:gd name="adj3" fmla="val 25000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11760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Left-Right-Up Arrow 25"/>
          <p:cNvSpPr/>
          <p:nvPr/>
        </p:nvSpPr>
        <p:spPr>
          <a:xfrm>
            <a:off x="539552" y="4365104"/>
            <a:ext cx="2088232" cy="1440160"/>
          </a:xfrm>
          <a:prstGeom prst="leftRightUpArrow">
            <a:avLst>
              <a:gd name="adj1" fmla="val 14712"/>
              <a:gd name="adj2" fmla="val 19478"/>
              <a:gd name="adj3" fmla="val 2458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2051720" y="5229200"/>
            <a:ext cx="1296144" cy="576064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Great Missenden</a:t>
            </a:r>
          </a:p>
        </p:txBody>
      </p:sp>
      <p:sp>
        <p:nvSpPr>
          <p:cNvPr id="29" name="Oval 28"/>
          <p:cNvSpPr/>
          <p:nvPr/>
        </p:nvSpPr>
        <p:spPr>
          <a:xfrm>
            <a:off x="1259632" y="4365104"/>
            <a:ext cx="648072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504" y="980728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Bowood &amp; Leather Lanes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95736" y="980728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Heath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‘green’ tunnel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380312" y="908720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Little Miss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Vent Shaft</a:t>
            </a:r>
          </a:p>
        </p:txBody>
      </p: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647564" y="1412776"/>
            <a:ext cx="36004" cy="7200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051720" y="1412776"/>
            <a:ext cx="432048" cy="79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19872" y="1412776"/>
            <a:ext cx="792088" cy="8640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2"/>
            <a:endCxn id="16" idx="0"/>
          </p:cNvCxnSpPr>
          <p:nvPr/>
        </p:nvCxnSpPr>
        <p:spPr>
          <a:xfrm flipH="1">
            <a:off x="8064388" y="1340768"/>
            <a:ext cx="36004" cy="79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 rot="4375204">
            <a:off x="7949124" y="2560799"/>
            <a:ext cx="545274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7596336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</a:t>
            </a:r>
          </a:p>
        </p:txBody>
      </p:sp>
      <p:sp>
        <p:nvSpPr>
          <p:cNvPr id="53" name="Left-Right Arrow 52"/>
          <p:cNvSpPr/>
          <p:nvPr/>
        </p:nvSpPr>
        <p:spPr>
          <a:xfrm rot="20552132">
            <a:off x="4768487" y="3558095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155</a:t>
            </a:r>
          </a:p>
        </p:txBody>
      </p:sp>
      <p:sp>
        <p:nvSpPr>
          <p:cNvPr id="54" name="Left-Right Arrow 53"/>
          <p:cNvSpPr/>
          <p:nvPr/>
        </p:nvSpPr>
        <p:spPr>
          <a:xfrm rot="20552132">
            <a:off x="8155426" y="2549984"/>
            <a:ext cx="936104" cy="49345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84168" y="4869160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HGV trips per day </a:t>
            </a:r>
            <a:br>
              <a:rPr lang="en-GB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each direction</a:t>
            </a:r>
            <a:endParaRPr lang="en-GB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20767816">
            <a:off x="4499992" y="3429000"/>
            <a:ext cx="216024" cy="100811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44008" y="5085184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Deep Mill 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bridge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4644008" y="4149080"/>
            <a:ext cx="288032" cy="93610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211960" y="1196752"/>
            <a:ext cx="2952328" cy="1080120"/>
            <a:chOff x="4283968" y="1196752"/>
            <a:chExt cx="2952328" cy="1080120"/>
          </a:xfrm>
        </p:grpSpPr>
        <p:sp>
          <p:nvSpPr>
            <p:cNvPr id="50" name="Left Arrow 49"/>
            <p:cNvSpPr/>
            <p:nvPr/>
          </p:nvSpPr>
          <p:spPr>
            <a:xfrm>
              <a:off x="4283968" y="1196752"/>
              <a:ext cx="2952328" cy="360040"/>
            </a:xfrm>
            <a:prstGeom prst="lef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Hyde Heath             Road</a:t>
              </a:r>
            </a:p>
          </p:txBody>
        </p:sp>
        <p:sp>
          <p:nvSpPr>
            <p:cNvPr id="58" name="Bent Arrow 57"/>
            <p:cNvSpPr/>
            <p:nvPr/>
          </p:nvSpPr>
          <p:spPr>
            <a:xfrm flipH="1">
              <a:off x="5724128" y="1196752"/>
              <a:ext cx="648072" cy="1080120"/>
            </a:xfrm>
            <a:prstGeom prst="bentArrow">
              <a:avLst>
                <a:gd name="adj1" fmla="val 29899"/>
                <a:gd name="adj2" fmla="val 25000"/>
                <a:gd name="adj3" fmla="val 25000"/>
                <a:gd name="adj4" fmla="val 4375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" name="Flowchart: Decision 14"/>
          <p:cNvSpPr/>
          <p:nvPr/>
        </p:nvSpPr>
        <p:spPr>
          <a:xfrm>
            <a:off x="5580112" y="2132856"/>
            <a:ext cx="936104" cy="50405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92080" y="764704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Chilterns Tunnel</a:t>
            </a:r>
            <a:b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portal</a:t>
            </a:r>
          </a:p>
        </p:txBody>
      </p:sp>
      <p:cxnSp>
        <p:nvCxnSpPr>
          <p:cNvPr id="45" name="Straight Arrow Connector 44"/>
          <p:cNvCxnSpPr>
            <a:stCxn id="32" idx="2"/>
            <a:endCxn id="15" idx="0"/>
          </p:cNvCxnSpPr>
          <p:nvPr/>
        </p:nvCxnSpPr>
        <p:spPr>
          <a:xfrm flipH="1">
            <a:off x="6048164" y="1196752"/>
            <a:ext cx="36004" cy="93610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U-Turn Arrow 59"/>
          <p:cNvSpPr/>
          <p:nvPr/>
        </p:nvSpPr>
        <p:spPr>
          <a:xfrm rot="15138736">
            <a:off x="2657547" y="3942076"/>
            <a:ext cx="787274" cy="637754"/>
          </a:xfrm>
          <a:prstGeom prst="uturnArrow">
            <a:avLst>
              <a:gd name="adj1" fmla="val 41691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Left-Right Arrow 50"/>
          <p:cNvSpPr/>
          <p:nvPr/>
        </p:nvSpPr>
        <p:spPr>
          <a:xfrm rot="20696924">
            <a:off x="2675797" y="4262161"/>
            <a:ext cx="936104" cy="493452"/>
          </a:xfrm>
          <a:prstGeom prst="leftRightArrow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155</a:t>
            </a:r>
          </a:p>
        </p:txBody>
      </p:sp>
      <p:sp>
        <p:nvSpPr>
          <p:cNvPr id="61" name="Bent Arrow 60"/>
          <p:cNvSpPr/>
          <p:nvPr/>
        </p:nvSpPr>
        <p:spPr>
          <a:xfrm>
            <a:off x="539552" y="1628800"/>
            <a:ext cx="1296144" cy="648072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Potter Row</a:t>
            </a:r>
          </a:p>
        </p:txBody>
      </p:sp>
      <p:sp>
        <p:nvSpPr>
          <p:cNvPr id="62" name="Left-Right Arrow 61"/>
          <p:cNvSpPr/>
          <p:nvPr/>
        </p:nvSpPr>
        <p:spPr>
          <a:xfrm>
            <a:off x="683568" y="1628800"/>
            <a:ext cx="955642" cy="37496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</a:spPr>
      <a:bodyPr rtlCol="0" anchor="ctr"/>
      <a:lstStyle>
        <a:defPPr algn="ctr">
          <a:defRPr sz="1400" smtClean="0">
            <a:solidFill>
              <a:schemeClr val="tx2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469</Words>
  <Application>Microsoft Office PowerPoint</Application>
  <PresentationFormat>On-screen Show (4:3)</PresentationFormat>
  <Paragraphs>176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AONB access roads</vt:lpstr>
      <vt:lpstr>Local Roads  Inappropriate for HS2 construction traffic</vt:lpstr>
      <vt:lpstr>Slide 3</vt:lpstr>
      <vt:lpstr>Mantles Wood – Deep Mill</vt:lpstr>
      <vt:lpstr>South Heath Tunnel Access – Route following GM20</vt:lpstr>
      <vt:lpstr>Access roads &amp; the trace</vt:lpstr>
      <vt:lpstr>Key problem points</vt:lpstr>
      <vt:lpstr>Access as proposed by HS2</vt:lpstr>
      <vt:lpstr>Access as proposed by HS2</vt:lpstr>
      <vt:lpstr>Access with new Mantles Wood road</vt:lpstr>
      <vt:lpstr>Access with new Mantles Wood &amp; S/Heath roads</vt:lpstr>
      <vt:lpstr>Saves the villages</vt:lpstr>
    </vt:vector>
  </TitlesOfParts>
  <Company>Chartridge Scientific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Conboy</dc:creator>
  <cp:lastModifiedBy>Jim Conboy</cp:lastModifiedBy>
  <cp:revision>53</cp:revision>
  <dcterms:created xsi:type="dcterms:W3CDTF">2014-10-04T10:24:21Z</dcterms:created>
  <dcterms:modified xsi:type="dcterms:W3CDTF">2014-10-08T21:11:35Z</dcterms:modified>
</cp:coreProperties>
</file>