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2F3A89"/>
    <a:srgbClr val="000099"/>
    <a:srgbClr val="1B1349"/>
    <a:srgbClr val="CCECFF"/>
    <a:srgbClr val="35419B"/>
    <a:srgbClr val="2C1F77"/>
    <a:srgbClr val="9AF8AA"/>
    <a:srgbClr val="2DEA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9" autoAdjust="0"/>
  </p:normalViewPr>
  <p:slideViewPr>
    <p:cSldViewPr>
      <p:cViewPr>
        <p:scale>
          <a:sx n="120" d="100"/>
          <a:sy n="120" d="100"/>
        </p:scale>
        <p:origin x="-97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ec\AppData\Local\Microsoft\Windows\Temporary%20Internet%20Files\Content.Outlook\NEQ9XJ38\pallanalysis%20(2)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ec\AppData\Local\Microsoft\Windows\Temporary%20Internet%20Files\Content.Outlook\NEQ9XJ38\pallanalysis%20(2)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cat>
            <c:strRef>
              <c:f>Sheet1!$C$16:$C$20</c:f>
              <c:strCache>
                <c:ptCount val="5"/>
                <c:pt idx="0">
                  <c:v>200 Club</c:v>
                </c:pt>
                <c:pt idx="1">
                  <c:v>Donations</c:v>
                </c:pt>
                <c:pt idx="2">
                  <c:v>Events</c:v>
                </c:pt>
                <c:pt idx="3">
                  <c:v>Merchandise</c:v>
                </c:pt>
                <c:pt idx="4">
                  <c:v>Other</c:v>
                </c:pt>
              </c:strCache>
            </c:strRef>
          </c:cat>
          <c:val>
            <c:numRef>
              <c:f>Sheet1!$D$16:$D$20</c:f>
              <c:numCache>
                <c:formatCode>"£"#,##0</c:formatCode>
                <c:ptCount val="5"/>
                <c:pt idx="0">
                  <c:v>8324</c:v>
                </c:pt>
                <c:pt idx="1">
                  <c:v>21172.3</c:v>
                </c:pt>
                <c:pt idx="2">
                  <c:v>14381</c:v>
                </c:pt>
                <c:pt idx="3">
                  <c:v>2436</c:v>
                </c:pt>
                <c:pt idx="4">
                  <c:v>2216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062968993301627E-2"/>
          <c:y val="6.0779808073346306E-2"/>
          <c:w val="0.83965134391015916"/>
          <c:h val="0.65453124860788692"/>
        </c:manualLayout>
      </c:layout>
      <c:pieChart>
        <c:varyColors val="1"/>
        <c:ser>
          <c:idx val="0"/>
          <c:order val="0"/>
          <c:cat>
            <c:strRef>
              <c:f>Sheet1!$F$16:$F$22</c:f>
              <c:strCache>
                <c:ptCount val="7"/>
                <c:pt idx="0">
                  <c:v>Aghast</c:v>
                </c:pt>
                <c:pt idx="1">
                  <c:v>Party Conferences</c:v>
                </c:pt>
                <c:pt idx="2">
                  <c:v>Ellie</c:v>
                </c:pt>
                <c:pt idx="3">
                  <c:v>Judicial Reviews</c:v>
                </c:pt>
                <c:pt idx="4">
                  <c:v>Legal</c:v>
                </c:pt>
                <c:pt idx="5">
                  <c:v>PR</c:v>
                </c:pt>
                <c:pt idx="6">
                  <c:v>Other</c:v>
                </c:pt>
              </c:strCache>
            </c:strRef>
          </c:cat>
          <c:val>
            <c:numRef>
              <c:f>Sheet1!$G$16:$G$22</c:f>
              <c:numCache>
                <c:formatCode>"£"#,##0</c:formatCode>
                <c:ptCount val="7"/>
                <c:pt idx="0">
                  <c:v>1154.07</c:v>
                </c:pt>
                <c:pt idx="1">
                  <c:v>9500</c:v>
                </c:pt>
                <c:pt idx="2">
                  <c:v>500</c:v>
                </c:pt>
                <c:pt idx="3">
                  <c:v>14000</c:v>
                </c:pt>
                <c:pt idx="4">
                  <c:v>4645</c:v>
                </c:pt>
                <c:pt idx="5">
                  <c:v>2245</c:v>
                </c:pt>
                <c:pt idx="6">
                  <c:v>2419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75700491999440633"/>
          <c:w val="0.96753158177071596"/>
          <c:h val="0.22823625889838764"/>
        </c:manualLayout>
      </c:layout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alphaModFix amt="82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858000" cy="990600"/>
          </a:xfrm>
        </p:spPr>
        <p:txBody>
          <a:bodyPr anchor="t" anchorCtr="0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B9BCD81-FCFF-4F49-B622-3C32D80FC1CD}" type="datetimeFigureOut">
              <a:rPr lang="en-GB" smtClean="0"/>
              <a:pPr/>
              <a:t>28/06/2013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87D6812-2633-4604-A394-A86E8D27A4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CD81-FCFF-4F49-B622-3C32D80FC1CD}" type="datetimeFigureOut">
              <a:rPr lang="en-GB" smtClean="0"/>
              <a:pPr/>
              <a:t>28/06/2013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6812-2633-4604-A394-A86E8D27A43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CD81-FCFF-4F49-B622-3C32D80FC1CD}" type="datetimeFigureOut">
              <a:rPr lang="en-GB" smtClean="0"/>
              <a:pPr/>
              <a:t>28/06/2013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6812-2633-4604-A394-A86E8D27A4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>
                <a:solidFill>
                  <a:srgbClr val="1B1349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CD81-FCFF-4F49-B622-3C32D80FC1CD}" type="datetimeFigureOut">
              <a:rPr lang="en-GB" smtClean="0"/>
              <a:pPr/>
              <a:t>28/06/2013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6812-2633-4604-A394-A86E8D27A4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 marL="432000" indent="-432000">
              <a:buFontTx/>
              <a:buBlip>
                <a:blip r:embed="rId3"/>
              </a:buBlip>
              <a:defRPr sz="2000">
                <a:solidFill>
                  <a:srgbClr val="000099"/>
                </a:solidFill>
              </a:defRPr>
            </a:lvl1pPr>
            <a:lvl2pPr marL="720000" indent="-360000">
              <a:buFontTx/>
              <a:buBlip>
                <a:blip r:embed="rId4"/>
              </a:buBlip>
              <a:defRPr sz="1800">
                <a:solidFill>
                  <a:srgbClr val="2F3A89"/>
                </a:solidFill>
              </a:defRPr>
            </a:lvl2pPr>
            <a:lvl3pPr>
              <a:defRPr sz="1800"/>
            </a:lvl3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B9BCD81-FCFF-4F49-B622-3C32D80FC1CD}" type="datetimeFigureOut">
              <a:rPr lang="en-GB" smtClean="0"/>
              <a:pPr/>
              <a:t>28/06/2013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87D6812-2633-4604-A394-A86E8D27A4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CD81-FCFF-4F49-B622-3C32D80FC1CD}" type="datetimeFigureOut">
              <a:rPr lang="en-GB" smtClean="0"/>
              <a:pPr/>
              <a:t>28/06/2013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6812-2633-4604-A394-A86E8D27A4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CD81-FCFF-4F49-B622-3C32D80FC1CD}" type="datetimeFigureOut">
              <a:rPr lang="en-GB" smtClean="0"/>
              <a:pPr/>
              <a:t>28/06/2013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6812-2633-4604-A394-A86E8D27A4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CD81-FCFF-4F49-B622-3C32D80FC1CD}" type="datetimeFigureOut">
              <a:rPr lang="en-GB" smtClean="0"/>
              <a:pPr/>
              <a:t>28/06/2013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6812-2633-4604-A394-A86E8D27A4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CD81-FCFF-4F49-B622-3C32D80FC1CD}" type="datetimeFigureOut">
              <a:rPr lang="en-GB" smtClean="0"/>
              <a:pPr/>
              <a:t>28/06/2013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6812-2633-4604-A394-A86E8D27A4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CD81-FCFF-4F49-B622-3C32D80FC1CD}" type="datetimeFigureOut">
              <a:rPr lang="en-GB" smtClean="0"/>
              <a:pPr/>
              <a:t>28/06/2013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6812-2633-4604-A394-A86E8D27A4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CD81-FCFF-4F49-B622-3C32D80FC1CD}" type="datetimeFigureOut">
              <a:rPr lang="en-GB" smtClean="0"/>
              <a:pPr/>
              <a:t>28/06/2013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6812-2633-4604-A394-A86E8D27A4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AF8AA"/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9BCD81-FCFF-4F49-B622-3C32D80FC1CD}" type="datetimeFigureOut">
              <a:rPr lang="en-GB" smtClean="0"/>
              <a:pPr/>
              <a:t>28/06/2013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7D6812-2633-4604-A394-A86E8D27A4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848872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HS2 Amersham ( &amp; Chesham ) AGs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HS2 committ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760640" cy="43249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‘Organisation’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r>
              <a:rPr lang="en-GB" dirty="0" smtClean="0"/>
              <a:t>Committee – around 8 – meets every 4 to 6 weeks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‘Organisation’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r>
              <a:rPr lang="en-GB" dirty="0" smtClean="0"/>
              <a:t>Committee – around 8 – meets every 4 to 6 weeks</a:t>
            </a:r>
          </a:p>
          <a:p>
            <a:r>
              <a:rPr lang="en-GB" dirty="0" smtClean="0"/>
              <a:t>“Friends” – a dozen or so – help out with events</a:t>
            </a:r>
          </a:p>
          <a:p>
            <a:r>
              <a:rPr lang="en-GB" dirty="0" smtClean="0"/>
              <a:t>Mailing list – a few hundred – of limited use</a:t>
            </a:r>
          </a:p>
          <a:p>
            <a:pPr>
              <a:buNone/>
            </a:pPr>
            <a:r>
              <a:rPr lang="en-GB" dirty="0" smtClean="0"/>
              <a:t>The committee</a:t>
            </a:r>
          </a:p>
          <a:p>
            <a:pPr lvl="1"/>
            <a:r>
              <a:rPr lang="en-GB" dirty="0" smtClean="0"/>
              <a:t>Decides what events to stage ( owner, budget )</a:t>
            </a:r>
          </a:p>
          <a:p>
            <a:pPr lvl="1"/>
            <a:r>
              <a:rPr lang="en-GB" dirty="0" smtClean="0"/>
              <a:t>Decides how to distribute funds</a:t>
            </a:r>
          </a:p>
          <a:p>
            <a:pPr lvl="1"/>
            <a:r>
              <a:rPr lang="en-GB" dirty="0" smtClean="0"/>
              <a:t>Avoids ( national ) politics</a:t>
            </a:r>
          </a:p>
          <a:p>
            <a:pPr>
              <a:buNone/>
            </a:pPr>
            <a:r>
              <a:rPr lang="en-GB" dirty="0" smtClean="0"/>
              <a:t>Annual(ish) meeting</a:t>
            </a:r>
          </a:p>
          <a:p>
            <a:pPr lvl="1"/>
            <a:r>
              <a:rPr lang="en-GB" dirty="0" smtClean="0"/>
              <a:t>Everyone invited</a:t>
            </a:r>
          </a:p>
          <a:p>
            <a:pPr lvl="1"/>
            <a:r>
              <a:rPr lang="en-GB" dirty="0" smtClean="0"/>
              <a:t>Mostly informative, no decisions, elections etc</a:t>
            </a:r>
          </a:p>
          <a:p>
            <a:pPr>
              <a:buNone/>
            </a:pPr>
            <a:r>
              <a:rPr lang="en-GB" dirty="0" smtClean="0"/>
              <a:t>Legal structure</a:t>
            </a:r>
          </a:p>
          <a:p>
            <a:pPr lvl="1"/>
            <a:r>
              <a:rPr lang="en-GB" dirty="0" smtClean="0"/>
              <a:t>Bank Account ( 2 sigs )</a:t>
            </a:r>
          </a:p>
          <a:p>
            <a:pPr lvl="1"/>
            <a:r>
              <a:rPr lang="en-GB" dirty="0" smtClean="0"/>
              <a:t>Public Liability Insurance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 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HS2 Amersham AG</a:t>
            </a:r>
          </a:p>
          <a:p>
            <a:pPr lvl="1">
              <a:buNone/>
            </a:pPr>
            <a:r>
              <a:rPr lang="en-GB" dirty="0" smtClean="0"/>
              <a:t>Established group, still very active despite now being over a tunnel</a:t>
            </a:r>
          </a:p>
          <a:p>
            <a:pPr>
              <a:buNone/>
            </a:pPr>
            <a:r>
              <a:rPr lang="en-GB" dirty="0" smtClean="0"/>
              <a:t>Chesham Society</a:t>
            </a:r>
          </a:p>
          <a:p>
            <a:pPr lvl="1">
              <a:buNone/>
            </a:pPr>
            <a:r>
              <a:rPr lang="en-GB" dirty="0" smtClean="0"/>
              <a:t>Local amenity society..</a:t>
            </a:r>
          </a:p>
          <a:p>
            <a:pPr>
              <a:buNone/>
            </a:pPr>
            <a:r>
              <a:rPr lang="en-GB" dirty="0" smtClean="0"/>
              <a:t>What we do</a:t>
            </a:r>
          </a:p>
          <a:p>
            <a:r>
              <a:rPr lang="en-GB" dirty="0" smtClean="0"/>
              <a:t>Raise Cash</a:t>
            </a:r>
          </a:p>
          <a:p>
            <a:r>
              <a:rPr lang="en-GB" dirty="0" smtClean="0"/>
              <a:t>Raise local awareness</a:t>
            </a:r>
          </a:p>
          <a:p>
            <a:r>
              <a:rPr lang="en-GB" dirty="0" smtClean="0"/>
              <a:t>Oppose HS2</a:t>
            </a:r>
          </a:p>
          <a:p>
            <a:pPr>
              <a:buNone/>
            </a:pPr>
            <a:r>
              <a:rPr lang="en-GB" dirty="0" smtClean="0"/>
              <a:t>Limited by available effort –</a:t>
            </a:r>
          </a:p>
          <a:p>
            <a:pPr lvl="1"/>
            <a:r>
              <a:rPr lang="en-GB" dirty="0" smtClean="0"/>
              <a:t>Not enough time, &amp;</a:t>
            </a:r>
          </a:p>
          <a:p>
            <a:pPr lvl="1"/>
            <a:r>
              <a:rPr lang="en-GB" dirty="0" smtClean="0"/>
              <a:t>Not enough people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Raising Cash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Main focus of group / committee is raising and allocating funds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611560" y="1772816"/>
          <a:ext cx="3744416" cy="473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860032" y="1462963"/>
          <a:ext cx="4024711" cy="5163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Raising Awareness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Most people have only a sketchy knowledge of the project, and a fatalistic attitude -</a:t>
            </a:r>
          </a:p>
          <a:p>
            <a:pPr lvl="1"/>
            <a:r>
              <a:rPr lang="en-GB" dirty="0" smtClean="0"/>
              <a:t>“It will happen anyway”  .. whatever I do</a:t>
            </a:r>
          </a:p>
          <a:p>
            <a:pPr lvl="1"/>
            <a:r>
              <a:rPr lang="en-GB" dirty="0" smtClean="0"/>
              <a:t>“It will be cancelled” .. whatever I do</a:t>
            </a:r>
          </a:p>
          <a:p>
            <a:r>
              <a:rPr lang="en-GB" dirty="0" smtClean="0"/>
              <a:t>Need to be seen at any local events – Fetes, street markets, any HS2 consultation events</a:t>
            </a:r>
          </a:p>
          <a:p>
            <a:r>
              <a:rPr lang="en-GB" dirty="0" smtClean="0"/>
              <a:t>Organise own ( fund raising ) events</a:t>
            </a:r>
          </a:p>
          <a:p>
            <a:r>
              <a:rPr lang="en-GB" dirty="0" smtClean="0"/>
              <a:t>‘HS2 Shops’ – labour intensive, but higher profile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3009926"/>
            <a:ext cx="3089078" cy="196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HS2 Shops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630400" y="-10972800"/>
            <a:ext cx="3840480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20903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0468" y="4293096"/>
            <a:ext cx="2688298" cy="2016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412776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5419B"/>
                </a:solidFill>
              </a:rPr>
              <a:t>We have twice had the use of empty shops in Amersham, for several weeks.</a:t>
            </a:r>
          </a:p>
          <a:p>
            <a:pPr lvl="1">
              <a:buBlip>
                <a:blip r:embed="rId5"/>
              </a:buBlip>
            </a:pPr>
            <a:r>
              <a:rPr lang="en-GB" dirty="0" smtClean="0">
                <a:solidFill>
                  <a:srgbClr val="35419B"/>
                </a:solidFill>
              </a:rPr>
              <a:t>  Displays etc are seen by more people</a:t>
            </a:r>
          </a:p>
          <a:p>
            <a:pPr lvl="1">
              <a:buBlip>
                <a:blip r:embed="rId5"/>
              </a:buBlip>
            </a:pPr>
            <a:r>
              <a:rPr lang="en-GB" dirty="0" smtClean="0">
                <a:solidFill>
                  <a:srgbClr val="35419B"/>
                </a:solidFill>
              </a:rPr>
              <a:t>  Good venue for events ( JR press conference )</a:t>
            </a:r>
          </a:p>
          <a:p>
            <a:pPr lvl="1">
              <a:buBlip>
                <a:blip r:embed="rId5"/>
              </a:buBlip>
            </a:pPr>
            <a:r>
              <a:rPr lang="en-GB" dirty="0" smtClean="0">
                <a:solidFill>
                  <a:srgbClr val="35419B"/>
                </a:solidFill>
              </a:rPr>
              <a:t>  Can sell stuff – 200 club tickets, event tickets … </a:t>
            </a:r>
          </a:p>
          <a:p>
            <a:pPr lvl="1">
              <a:buBlip>
                <a:blip r:embed="rId5"/>
              </a:buBlip>
            </a:pPr>
            <a:r>
              <a:rPr lang="en-GB" dirty="0" smtClean="0">
                <a:solidFill>
                  <a:srgbClr val="35419B"/>
                </a:solidFill>
              </a:rPr>
              <a:t>  Overheads – setting up &amp; staffing </a:t>
            </a:r>
            <a:endParaRPr lang="en-GB" dirty="0">
              <a:solidFill>
                <a:srgbClr val="35419B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Raising Awareness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5F5F5F"/>
                </a:solidFill>
              </a:rPr>
              <a:t>Most people have only a sketchy knowledge of the project, and a fatalistic attitude -</a:t>
            </a:r>
          </a:p>
          <a:p>
            <a:pPr lvl="1"/>
            <a:r>
              <a:rPr lang="en-GB" dirty="0" smtClean="0">
                <a:solidFill>
                  <a:srgbClr val="5F5F5F"/>
                </a:solidFill>
              </a:rPr>
              <a:t>“It will happen anyway”  .. whatever I do</a:t>
            </a:r>
          </a:p>
          <a:p>
            <a:pPr lvl="1"/>
            <a:r>
              <a:rPr lang="en-GB" dirty="0" smtClean="0">
                <a:solidFill>
                  <a:srgbClr val="5F5F5F"/>
                </a:solidFill>
              </a:rPr>
              <a:t>“It will be cancelled” .. whatever I do</a:t>
            </a:r>
          </a:p>
          <a:p>
            <a:r>
              <a:rPr lang="en-GB" dirty="0" smtClean="0">
                <a:solidFill>
                  <a:srgbClr val="5F5F5F"/>
                </a:solidFill>
              </a:rPr>
              <a:t>Need to be seen at any local events – Fetes, street markets, any HS2 consultation events</a:t>
            </a:r>
          </a:p>
          <a:p>
            <a:r>
              <a:rPr lang="en-GB" dirty="0" smtClean="0">
                <a:solidFill>
                  <a:srgbClr val="5F5F5F"/>
                </a:solidFill>
              </a:rPr>
              <a:t>Organise own ( fund raising ) events</a:t>
            </a:r>
          </a:p>
          <a:p>
            <a:r>
              <a:rPr lang="en-GB" dirty="0" smtClean="0">
                <a:solidFill>
                  <a:srgbClr val="5F5F5F"/>
                </a:solidFill>
              </a:rPr>
              <a:t>‘HS2 Shops’ – labour intensive, but higher profile</a:t>
            </a:r>
          </a:p>
          <a:p>
            <a:r>
              <a:rPr lang="en-GB" dirty="0" smtClean="0"/>
              <a:t>Local amenity societies – join , get elected. They have resources –</a:t>
            </a:r>
          </a:p>
          <a:p>
            <a:pPr lvl="1"/>
            <a:r>
              <a:rPr lang="en-GB" dirty="0" smtClean="0"/>
              <a:t>Communications network</a:t>
            </a:r>
          </a:p>
          <a:p>
            <a:pPr lvl="1"/>
            <a:r>
              <a:rPr lang="en-GB" dirty="0" smtClean="0"/>
              <a:t>Charitable status</a:t>
            </a:r>
          </a:p>
          <a:p>
            <a:pPr lvl="1"/>
            <a:r>
              <a:rPr lang="en-GB" dirty="0" smtClean="0"/>
              <a:t>Stuff – Gazebos, Display boards, </a:t>
            </a:r>
            <a:r>
              <a:rPr lang="en-GB" smtClean="0"/>
              <a:t>Money ?</a:t>
            </a:r>
          </a:p>
          <a:p>
            <a:pPr lvl="1"/>
            <a:r>
              <a:rPr lang="en-GB" smtClean="0"/>
              <a:t>…  but, more meetings   </a:t>
            </a:r>
            <a:r>
              <a:rPr lang="en-GB" smtClean="0">
                <a:solidFill>
                  <a:srgbClr val="C00000"/>
                </a:solidFill>
                <a:sym typeface="Wingdings"/>
              </a:rPr>
              <a:t></a:t>
            </a:r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Opposing HS2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4240128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Doesn’t take much committee time – organised by Email</a:t>
            </a:r>
          </a:p>
          <a:p>
            <a:r>
              <a:rPr lang="en-GB" dirty="0" smtClean="0"/>
              <a:t>Community Forums – Bucks CC arranges a pre-meeting ( of all groups ) to plan for the next meeting &amp; draw up the Agenda</a:t>
            </a:r>
          </a:p>
          <a:p>
            <a:r>
              <a:rPr lang="en-GB" dirty="0" smtClean="0"/>
              <a:t>(Many) other meetings – attended by the usual suspects, depends who is available.</a:t>
            </a:r>
          </a:p>
          <a:p>
            <a:r>
              <a:rPr lang="en-GB" dirty="0" smtClean="0"/>
              <a:t>HS2 Consultations – </a:t>
            </a:r>
          </a:p>
          <a:p>
            <a:pPr lvl="1"/>
            <a:r>
              <a:rPr lang="en-GB" dirty="0" smtClean="0"/>
              <a:t>providing &amp; circulating suggested responses</a:t>
            </a:r>
          </a:p>
          <a:p>
            <a:pPr lvl="1"/>
            <a:r>
              <a:rPr lang="en-GB" dirty="0" smtClean="0"/>
              <a:t>Setting up alternative displays at Roadshows 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1"/>
            <a:ext cx="7200800" cy="491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3221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A useful resource –</a:t>
            </a:r>
          </a:p>
          <a:p>
            <a:pPr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3221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A useful resource –</a:t>
            </a:r>
          </a:p>
          <a:p>
            <a:r>
              <a:rPr lang="en-GB" dirty="0" smtClean="0"/>
              <a:t>To promote our events</a:t>
            </a:r>
          </a:p>
          <a:p>
            <a:r>
              <a:rPr lang="en-GB" dirty="0" smtClean="0"/>
              <a:t>Source of local ( &amp; some national ) news</a:t>
            </a:r>
          </a:p>
          <a:p>
            <a:r>
              <a:rPr lang="en-GB" dirty="0" smtClean="0"/>
              <a:t>A permanent ( &amp; searchable ) record of</a:t>
            </a:r>
          </a:p>
          <a:p>
            <a:pPr lvl="1"/>
            <a:r>
              <a:rPr lang="en-GB" dirty="0" smtClean="0"/>
              <a:t>CF documents, presentations, minutes etc</a:t>
            </a:r>
          </a:p>
          <a:p>
            <a:pPr lvl="1"/>
            <a:r>
              <a:rPr lang="en-GB" dirty="0" smtClean="0"/>
              <a:t>Local Maps ( in manageable chunks )</a:t>
            </a:r>
          </a:p>
          <a:p>
            <a:pPr lvl="1"/>
            <a:r>
              <a:rPr lang="en-GB" dirty="0" smtClean="0"/>
              <a:t>Newsletters – ours &amp; other local groups</a:t>
            </a:r>
          </a:p>
          <a:p>
            <a:pPr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9040"/>
            <a:ext cx="4283968" cy="292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346</TotalTime>
  <Words>518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Origin</vt:lpstr>
      <vt:lpstr>HS2 Amersham ( &amp; Chesham ) AGs</vt:lpstr>
      <vt:lpstr>Who we are</vt:lpstr>
      <vt:lpstr>Raising Cash</vt:lpstr>
      <vt:lpstr>Raising Awareness</vt:lpstr>
      <vt:lpstr>HS2 Shops</vt:lpstr>
      <vt:lpstr>Raising Awareness</vt:lpstr>
      <vt:lpstr>Opposing HS2</vt:lpstr>
      <vt:lpstr>Website</vt:lpstr>
      <vt:lpstr>Website</vt:lpstr>
      <vt:lpstr>‘Organisation’</vt:lpstr>
      <vt:lpstr>‘Organisation’</vt:lpstr>
    </vt:vector>
  </TitlesOfParts>
  <Company>Chartridge Scientific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HS2 Amersham ( &amp; Chesham ) Ags</dc:title>
  <dc:creator>Jim Conboy</dc:creator>
  <cp:lastModifiedBy>Jim Conboy</cp:lastModifiedBy>
  <cp:revision>31</cp:revision>
  <dcterms:created xsi:type="dcterms:W3CDTF">2013-06-26T19:07:40Z</dcterms:created>
  <dcterms:modified xsi:type="dcterms:W3CDTF">2013-06-28T21:15:42Z</dcterms:modified>
</cp:coreProperties>
</file>